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71" r:id="rId3"/>
    <p:sldId id="272" r:id="rId4"/>
    <p:sldId id="257" r:id="rId5"/>
    <p:sldId id="267" r:id="rId6"/>
    <p:sldId id="268" r:id="rId7"/>
    <p:sldId id="258" r:id="rId8"/>
    <p:sldId id="269" r:id="rId9"/>
    <p:sldId id="270" r:id="rId10"/>
    <p:sldId id="266" r:id="rId11"/>
    <p:sldId id="259" r:id="rId12"/>
    <p:sldId id="260" r:id="rId13"/>
    <p:sldId id="261" r:id="rId14"/>
    <p:sldId id="263" r:id="rId15"/>
    <p:sldId id="264" r:id="rId16"/>
    <p:sldId id="265" r:id="rId17"/>
    <p:sldId id="274" r:id="rId18"/>
    <p:sldId id="275" r:id="rId19"/>
    <p:sldId id="273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1446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E9EB-5F22-4D89-A150-7C8ADF85B6C0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461FA-E651-4FE2-9168-B5BCC90C1F2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E9EB-5F22-4D89-A150-7C8ADF85B6C0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461FA-E651-4FE2-9168-B5BCC90C1F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E9EB-5F22-4D89-A150-7C8ADF85B6C0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461FA-E651-4FE2-9168-B5BCC90C1F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E9EB-5F22-4D89-A150-7C8ADF85B6C0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461FA-E651-4FE2-9168-B5BCC90C1F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E9EB-5F22-4D89-A150-7C8ADF85B6C0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461FA-E651-4FE2-9168-B5BCC90C1F2C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E9EB-5F22-4D89-A150-7C8ADF85B6C0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461FA-E651-4FE2-9168-B5BCC90C1F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E9EB-5F22-4D89-A150-7C8ADF85B6C0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461FA-E651-4FE2-9168-B5BCC90C1F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E9EB-5F22-4D89-A150-7C8ADF85B6C0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461FA-E651-4FE2-9168-B5BCC90C1F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E9EB-5F22-4D89-A150-7C8ADF85B6C0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461FA-E651-4FE2-9168-B5BCC90C1F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E9EB-5F22-4D89-A150-7C8ADF85B6C0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A461FA-E651-4FE2-9168-B5BCC90C1F2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D6E9EB-5F22-4D89-A150-7C8ADF85B6C0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4A461FA-E651-4FE2-9168-B5BCC90C1F2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BD6E9EB-5F22-4D89-A150-7C8ADF85B6C0}" type="datetimeFigureOut">
              <a:rPr lang="ru-RU" smtClean="0"/>
              <a:t>08.04.2025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4A461FA-E651-4FE2-9168-B5BCC90C1F2C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28801"/>
            <a:ext cx="7772400" cy="1971650"/>
          </a:xfrm>
        </p:spPr>
        <p:txBody>
          <a:bodyPr>
            <a:normAutofit fontScale="90000"/>
          </a:bodyPr>
          <a:lstStyle/>
          <a:p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Герои </a:t>
            </a:r>
            <a:r>
              <a:rPr lang="ru-RU" sz="6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Коношского</a:t>
            </a:r>
            <a: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</a:t>
            </a:r>
            <a:br>
              <a:rPr lang="ru-RU" sz="6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(к 80-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летию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Великой Победы)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4005064"/>
            <a:ext cx="7854696" cy="97607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 подготовила: 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Бузько Татьяна Владимировна, учитель истории</a:t>
            </a:r>
          </a:p>
          <a:p>
            <a:pPr algn="ctr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МБОУ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Подюжская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СШ им. В.А. Абрамова»</a:t>
            </a:r>
          </a:p>
        </p:txBody>
      </p:sp>
    </p:spTree>
    <p:extLst>
      <p:ext uri="{BB962C8B-B14F-4D97-AF65-F5344CB8AC3E}">
        <p14:creationId xmlns:p14="http://schemas.microsoft.com/office/powerpoint/2010/main" val="241485299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Мамонов Николай Васильевич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( 1919- 1945 г.)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 Васильевич Мамонов  родился 27 сентября 1919 в  деревне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Пашенино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ныне Сокольского района Вологодской области , погиб 26 октября 1944 г. На территории Польши.  Мамонов Н.В. - советский военный, подполковник. В годы Великой Отечественной войны был командиром  331-го стрелкового полка 96-й стрелковой дивизии. Герой Советского Союза  посмертно.</a:t>
            </a:r>
          </a:p>
          <a:p>
            <a:pPr algn="just"/>
            <a:endParaRPr 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Звание Героя Советского Союза присвоено посмертно 24 марта 1945 года за прорыв обороны противника севернее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Пултуска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форсирование реки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Пелта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Похоронен в городе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Мамоново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Калининградской области. Награждён орденами Ленина, Красного Знамени, Кутузова 3-й степени, Александра Невского, Красной Звезды.</a:t>
            </a:r>
          </a:p>
          <a:p>
            <a:pPr algn="just"/>
            <a:endParaRPr 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честь Н. В. Мамонова в 1947 году бывший прусский город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Хайлигенбайль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 переименован в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Мамоново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Его именем также названа река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Мамоновка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73890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Мамонов Николай Васильевич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695450" y="2510631"/>
            <a:ext cx="5753100" cy="3238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91583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00244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Мамонов Николай Васильевич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611560" y="1844824"/>
            <a:ext cx="7920879" cy="4281339"/>
          </a:xfrm>
        </p:spPr>
        <p:txBody>
          <a:bodyPr>
            <a:normAutofit fontScale="92500"/>
          </a:bodyPr>
          <a:lstStyle/>
          <a:p>
            <a:pPr algn="just"/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Командовал полком в летне-осенних операциях 1944 г. Под его командованием полк уничтожил свыше 1500 гитлеровцев, 36 орудий, 34 пулемёта, 5 танков, захватил трофеи: 240 винтовок, 19 орудий, 31 пулемёт. 200 автоматов. Пленил 500солдат и офицеров. Двадцать шестого октября 1944 года при отражении контратак противника в боях при форсировании р.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Пелты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(Восточно-Прусская операция) Мамонов Н.В. погиб смертью героя. Двадцать четвёртого апреля 1945 г. Указом президиума Верховного Совета СССР ему посмертно присвоено звание Героя Советского Союза.</a:t>
            </a:r>
          </a:p>
        </p:txBody>
      </p:sp>
    </p:spTree>
    <p:extLst>
      <p:ext uri="{BB962C8B-B14F-4D97-AF65-F5344CB8AC3E}">
        <p14:creationId xmlns:p14="http://schemas.microsoft.com/office/powerpoint/2010/main" val="10351284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52128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Парк «Патриот» в Коноше. Открытие памятника Н.В. Мамонову, герою Советского Союза.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4386" y="1635447"/>
            <a:ext cx="3822700" cy="2867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6156176" y="1556792"/>
            <a:ext cx="2736304" cy="4896544"/>
          </a:xfrm>
        </p:spPr>
        <p:txBody>
          <a:bodyPr>
            <a:normAutofit fontScale="70000" lnSpcReduction="20000"/>
          </a:bodyPr>
          <a:lstStyle/>
          <a:p>
            <a:pPr marL="0" indent="0" algn="just">
              <a:buNone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воскресный день, 21 ноября 2021 года, в Коноше Архангельской области произошло историческое событие.</a:t>
            </a:r>
          </a:p>
          <a:p>
            <a:pPr marL="0" indent="0" algn="just">
              <a:buNone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создаваемом парке «Патриот» имени Николая Мамонова состоялось открытие памятника нашему земляку Герою Советского Союза Н.В. Мамонову и стелы «ГЕРОЕВ ВЕЧНО ПОМНИТЬ ИМЕНА» с высеченными на гранитных плитах именами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коношан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участников Великой Отечественной войны.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489331"/>
            <a:ext cx="3199284" cy="31992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4542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146456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Попов Иван Михайлович</a:t>
            </a:r>
            <a:b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(1914 – 1990 г.)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28800"/>
            <a:ext cx="3339169" cy="46246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499992" y="1556792"/>
            <a:ext cx="4320480" cy="45696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1914 г. В посёлке Ярцево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Коношского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. Призван в советскую армию 26 сентября 1941 г.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Коношским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райвоенкоматом. Исполняя обязанности наводчика 76 мм орудия в боях за д.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Камион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прямой наводкой уничтожил 6 немецких миномётов. В боях за г. Кроне уничтожил 3 лёгких и 2 тяжёлых пулемёта противника, 45 немецких офицеров и 30 солдат взял в плен. В боях за прикрытие дороги к городу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Ландек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будучи тяжело раненым,  не покинул орудия, уничтожил 150 немецких солдат.</a:t>
            </a:r>
          </a:p>
          <a:p>
            <a:pPr marL="0" indent="0" algn="ctr">
              <a:buNone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После войны жил и работал в п. Подюга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Коношского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Архангельской области.  В 2009 г. улица, на которой расположен дом, в котором жил после войны Иван Михайлович Попов вместе с семьёй, была переименована в улицу И.М. Попова, а на доме героя Советского Союза установлена мемориальная доска. Умер И. М. Попов 8 марта 1990 года. Похоронен на кладбище села Подюга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Коношского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Архангельской области.</a:t>
            </a:r>
          </a:p>
        </p:txBody>
      </p:sp>
    </p:spTree>
    <p:extLst>
      <p:ext uri="{BB962C8B-B14F-4D97-AF65-F5344CB8AC3E}">
        <p14:creationId xmlns:p14="http://schemas.microsoft.com/office/powerpoint/2010/main" val="328746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Бочаров Сергей Иванович</a:t>
            </a:r>
            <a:b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(1925 – 1983 г.)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95536" y="1916832"/>
            <a:ext cx="3600399" cy="44439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Сергей Бочаров родился 22 марта 1925 года в посёлке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</a:rPr>
              <a:t>Лухтонга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, расположенном в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</a:rPr>
              <a:t>Коношском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 районе Архангельской области, в семье крестьян.</a:t>
            </a:r>
          </a:p>
          <a:p>
            <a:pPr marL="0" indent="0" algn="ctr">
              <a:buNone/>
            </a:pP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Разведчик взвода пешей разведки 538-го стрелкового полка 120-й стрелковой дивизии 21-й армии 1-го Украинского фронта старший сержант Сергей Бочаров при форсировании реки Одер в районе населённого пункта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</a:rPr>
              <a:t>Грошовице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 (Польша) 23 января 1945 года одним из первых на подручных средствах переправился через реку. Он обеспечивал огневую поддержку во время перехода взвода, используя автомат. В ходе расширения плацдарма, возглавляя группу разведчиков, он ликвидировал нескольких солдат противника и захватил одного из них в плен. 10 апреля 1945 года Сергею </a:t>
            </a:r>
            <a:r>
              <a:rPr lang="ru-RU" sz="1200" dirty="0" err="1">
                <a:solidFill>
                  <a:schemeClr val="bg2">
                    <a:lumMod val="25000"/>
                  </a:schemeClr>
                </a:solidFill>
              </a:rPr>
              <a:t>Бочарову</a:t>
            </a: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 присвоено звание Героя Советского Союза.</a:t>
            </a:r>
          </a:p>
          <a:p>
            <a:pPr marL="0" indent="0" algn="ctr">
              <a:buNone/>
            </a:pPr>
            <a:r>
              <a:rPr lang="ru-RU" sz="1200" dirty="0">
                <a:solidFill>
                  <a:schemeClr val="bg2">
                    <a:lumMod val="25000"/>
                  </a:schemeClr>
                </a:solidFill>
              </a:rPr>
              <a:t> Жил в Москве. Умер 25 января 1983 года. Похоронен в Москве. Позднее перезахоронен в городе Докучаевск Донецкой области</a:t>
            </a:r>
          </a:p>
          <a:p>
            <a:pPr marL="0" indent="0" algn="ctr">
              <a:buNone/>
            </a:pPr>
            <a:endParaRPr lang="ru-RU" sz="1200" dirty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6300310" y="4221089"/>
            <a:ext cx="431929" cy="3010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1968302"/>
            <a:ext cx="4392488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82922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1152128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Смелов Александр Иванович</a:t>
            </a:r>
            <a:b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(1913 – 1985 г.)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8576" y="1700807"/>
            <a:ext cx="2931336" cy="4388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1700808"/>
            <a:ext cx="4104456" cy="4464496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1913 г. в д.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Дорки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Новгородской области. С августа 1942 г. участвует в боях. Его боевой путь от Вислы до Одера. Командир 4-го эскадрона 55-го гвардейского кавалерийского полка 15-й гвардейской кавалерийской дивизии 7-го гвардейского кавалерийского корпуса 1-го Белорусского фронта.</a:t>
            </a:r>
          </a:p>
          <a:p>
            <a:pPr marL="0" indent="0" algn="just">
              <a:buNone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Капитан.</a:t>
            </a:r>
          </a:p>
          <a:p>
            <a:pPr marL="0" indent="0" algn="just">
              <a:buNone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 его командованием эскадрон перешёл государственную границу Германии. В боях за город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Патяница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уничтожил 150 гитлеровцев, 8 бронетранспортёров, 8 станковых пулемётов. три </a:t>
            </a:r>
            <a:r>
              <a:rPr lang="ru-RU" sz="14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продсклада</a:t>
            </a: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захватил в плен  45 немцев.</a:t>
            </a:r>
          </a:p>
          <a:p>
            <a:pPr marL="0" indent="0" algn="just">
              <a:buNone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Умер в 1985 г. , похоронен в Ленинграде на Серафимовском кладбище.</a:t>
            </a:r>
          </a:p>
          <a:p>
            <a:pPr marL="0" indent="0" algn="just">
              <a:buNone/>
            </a:pPr>
            <a:r>
              <a:rPr lang="ru-RU" sz="1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Награждён орденом Ленина, двумя орденами Красного Знамени, орденами Отечественной войны 1-й и 2-й степеней, двумя орденами Красной Звезды, медалями.</a:t>
            </a:r>
          </a:p>
        </p:txBody>
      </p:sp>
    </p:spTree>
    <p:extLst>
      <p:ext uri="{BB962C8B-B14F-4D97-AF65-F5344CB8AC3E}">
        <p14:creationId xmlns:p14="http://schemas.microsoft.com/office/powerpoint/2010/main" val="1197558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720080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Полные кавалеры Орденов Славы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1"/>
          </p:nvPr>
        </p:nvSpPr>
        <p:spPr>
          <a:xfrm>
            <a:off x="676655" y="1484784"/>
            <a:ext cx="3822192" cy="4641696"/>
          </a:xfrm>
        </p:spPr>
        <p:txBody>
          <a:bodyPr>
            <a:normAutofit fontScale="77500" lnSpcReduction="20000"/>
          </a:bodyPr>
          <a:lstStyle/>
          <a:p>
            <a:endParaRPr lang="ru-RU" dirty="0"/>
          </a:p>
          <a:p>
            <a:pPr marL="0" indent="0" algn="just">
              <a:buNone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Василий Петрович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Бабошин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(1911 – 1994г.)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Кавалер Орденов Славы. Родился в крестьянской семье деревне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Холмище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Весьегонского уезда Тверской губернии. В 1933 году призван в ряды Красной Армии и до 1935 года проходил срочную службу. Работал в Архангельской области, в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Шалакушском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леспромхозе. Командир отделения 243-го отдельного сапёрного батальона (176-я стрелковая дивизия 31-я армия, 3-й Белорусский фронт), старший сержант.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4738" y="1628800"/>
            <a:ext cx="3373021" cy="449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734981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Полные кавалеры Орденов Славы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99592" y="1914379"/>
            <a:ext cx="3065910" cy="4322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645152" y="2132856"/>
            <a:ext cx="3822192" cy="399362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 Степанович </a:t>
            </a:r>
            <a:r>
              <a:rPr lang="ru-RU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Дойков</a:t>
            </a:r>
            <a:r>
              <a:rPr lang="ru-RU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(1909 – 1990 г.) 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Кавалер Орденов Славы. Родился в деревне Низ ныне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Няндомского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района, после войны работал на Волошском целлюлозном заводе, на лесозаготовительных работах в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Тавреньге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на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Мелентьевском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лесопункте. Жил в посёлке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Мелентьевский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Помощник командира взвода управления 11-го гвардейского гаубичного артиллерийского полка РВГК (1-й Украинский фронт) гвардии, старший сержант.</a:t>
            </a:r>
          </a:p>
          <a:p>
            <a:endParaRPr lang="ru-RU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0935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92088"/>
          </a:xfrm>
        </p:spPr>
        <p:txBody>
          <a:bodyPr>
            <a:noAutofit/>
          </a:bodyPr>
          <a:lstStyle/>
          <a:p>
            <a:pPr algn="ctr"/>
            <a:br>
              <a:rPr lang="ru-RU" sz="2800" b="1" dirty="0"/>
            </a:br>
            <a:r>
              <a:rPr lang="ru-RU" sz="2000" b="1" dirty="0"/>
              <a:t> </a:t>
            </a:r>
            <a:br>
              <a:rPr lang="ru-RU" sz="2000" b="1" dirty="0"/>
            </a:b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Воинам - </a:t>
            </a:r>
            <a:r>
              <a:rPr lang="ru-RU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подюжанам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погибшим в годы Великой Отечественной войны. Скульптор В. Карпов.</a:t>
            </a: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15616" y="1248035"/>
            <a:ext cx="6768752" cy="50765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2728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14620" y="332656"/>
            <a:ext cx="8229600" cy="858424"/>
          </a:xfrm>
        </p:spPr>
        <p:txBody>
          <a:bodyPr>
            <a:normAutofit fontScale="90000"/>
          </a:bodyPr>
          <a:lstStyle/>
          <a:p>
            <a:r>
              <a:rPr lang="ru-RU" dirty="0"/>
              <a:t> </a:t>
            </a:r>
            <a:r>
              <a:rPr lang="ru-RU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1975 году на Юбилейной площади Коноши был открыт Памятник погибшим в Великой Отечественной войне воинам-землякам 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35907" y="3053331"/>
            <a:ext cx="2872186" cy="2153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28800"/>
            <a:ext cx="7635049" cy="46074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13560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7" y="1091877"/>
            <a:ext cx="7524824" cy="5721499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1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 появления в 1975 году на Юбилейной площади Коноши памятника погибшим воинам-землякам 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 интересна. Ее рассказывает на страницах книги «Край мой </a:t>
            </a:r>
            <a:r>
              <a:rPr lang="ru-RU" sz="16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коношский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(т. 2 стр. 43-44) Ян Георгиевич Титов, заведовавший тогда отделом пропаганды и агитации райкома партии: «И вот однажды в кабинет заходит плотного телосложения мужчина. Через пяток минут, когда я закончил телефонный разговор, мужчина протягивает мне лист бумаги, на котором оказался карандашный набросок … моего портрета с телефонной трубкой у уха. И только затем человек представился: Вадим Петрович Карпов, художник-портретист, член Союза художников СССР. Он изготовил макет оформления Юбилейной площади. В комплект оформления входили памятник-обелиск, галерея Героев, трибуна и Доска Почета. С макетом ознакомился актив Коноши и  он был одобрен первым секретарем РК КПСС Б.А. Зарубиным. Реализация проекта началась с сооружения памятника-обелиска. Работа оказалась очень хлопотной. Бетонные составляющие изготовлялись на </a:t>
            </a:r>
            <a:r>
              <a:rPr lang="ru-RU" sz="16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Подюжском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бетонном заводе, и приходилось не раз туда выезжать, чтобы проталкивать внеплановую для них работу. Мозаику с воином изготовили в Костроме. Совместными усилиями В.П. Карпова, Коношского поселкового совета и комбината коммунальных предприятий к 30-летию Победы – 9 Мая 1975 года – памятник был торжественно открыт . Портреты Героев Советского Союза для галереи тоже написал Карпов. Памятный обелиск уже 44 года стоит в самом сердце Коноши – на площади Юбилейной. Ежегодно, в День Победы, вокруг него на торжественный митинг собираются </a:t>
            </a:r>
            <a:r>
              <a:rPr lang="ru-RU" sz="16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коношане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чтобы отдать дань памяти погибшим на войне землякам. </a:t>
            </a:r>
          </a:p>
        </p:txBody>
      </p:sp>
    </p:spTree>
    <p:extLst>
      <p:ext uri="{BB962C8B-B14F-4D97-AF65-F5344CB8AC3E}">
        <p14:creationId xmlns:p14="http://schemas.microsoft.com/office/powerpoint/2010/main" val="32044320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Бова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Ефим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Ермолаевич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(1919 – 1943 г.)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87624" y="1849438"/>
            <a:ext cx="5760640" cy="43204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54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986400"/>
            <a:ext cx="8229600" cy="78641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Бова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Ефим </a:t>
            </a:r>
            <a:r>
              <a:rPr lang="ru-RU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Ермолаевич</a:t>
            </a:r>
            <a:b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(1919 – 1943 г.)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27584" y="2204864"/>
            <a:ext cx="7848871" cy="5112568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Ефим </a:t>
            </a:r>
            <a:r>
              <a:rPr lang="ru-RU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Бова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родился в 1919 году в селе Поповка Харьковской губернии в семье крестьянина. Получил неполное среднее образование. С 1930 года проживал в Архангельской области, работал трактористом на лесопункте </a:t>
            </a:r>
            <a:r>
              <a:rPr lang="ru-RU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Вересово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Коношском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районе. 13 декабря 1941 года был призван на службу в Рабоче-крестьянскую Красную Армию </a:t>
            </a:r>
            <a:r>
              <a:rPr lang="ru-RU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Коношским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районным военным комиссариатом. Первоначально служил в запасном полку, обучался сапёрному делу. С февраля 1942 года воевал на фронтах Великой Отечественной войны. Участвовал в боях на Карельском и Северо-Западном фронтах. Принимал участие в наступлении на </a:t>
            </a:r>
            <a:r>
              <a:rPr lang="ru-RU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масельском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 медвежьегорском направлениях, в Старорусской наступательной операции, оборонительных боях в Новгородской области. К июлю 1943 года ефрейтор Ефим </a:t>
            </a:r>
            <a:r>
              <a:rPr lang="ru-RU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Бова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был сапёром 58-го отдельного сапёрного батальона 37-й стрелковой дивизии 34-й армии Северо-Западного фронта.</a:t>
            </a:r>
          </a:p>
        </p:txBody>
      </p:sp>
    </p:spTree>
    <p:extLst>
      <p:ext uri="{BB962C8B-B14F-4D97-AF65-F5344CB8AC3E}">
        <p14:creationId xmlns:p14="http://schemas.microsoft.com/office/powerpoint/2010/main" val="16711086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Бова</a:t>
            </a:r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Ефим </a:t>
            </a:r>
            <a:r>
              <a:rPr lang="ru-RU" sz="4000" b="1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Ермолаевич</a:t>
            </a:r>
            <a:b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(1919 – 1943 г.)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847088"/>
            <a:ext cx="8435279" cy="482227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июля 1943 года во время освобождения деревни </a:t>
            </a:r>
            <a:r>
              <a:rPr lang="ru-RU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Михалкино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Старорусского района </a:t>
            </a:r>
            <a:r>
              <a:rPr lang="ru-RU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Бова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сделал проходы во вражеских минных полях и провёл через них стрелковый взвод. В бою получил ранение, но поля боя не покинул. После окончания боя, направляясь вместе с ранеными бойцами в медпункт, на берегу реки </a:t>
            </a:r>
            <a:r>
              <a:rPr lang="ru-RU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Редья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Бова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столкнулся с группой вражеских солдат и вступил в бой. Остался прикрывать отход своих товарищей. Получил ранения в обе ноги. Чтобы избежать пленения, гранатой подорвал себя и окруживших его немецких солдат. Похоронен в деревне Давыдово Старорусского района Новгородской области.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Указом Президиума Верховного Совета СССР от 4 июня 1944 года за «героизм и самопожертвование в борьбе с немецко-фашистскими захватчиками» ефрейтор Ефим </a:t>
            </a:r>
            <a:r>
              <a:rPr lang="ru-RU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Бова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посмертно был удостоен высокого звания Героя Советского Союза.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также награждён орденом Ленина и медалью «За отвагу». В честь </a:t>
            </a:r>
            <a:r>
              <a:rPr lang="ru-RU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Бовы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названа улица в посёлке </a:t>
            </a:r>
            <a:r>
              <a:rPr lang="ru-RU" sz="20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Вересово</a:t>
            </a:r>
            <a:r>
              <a:rPr lang="ru-RU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Архангельской области.</a:t>
            </a:r>
          </a:p>
        </p:txBody>
      </p:sp>
    </p:spTree>
    <p:extLst>
      <p:ext uri="{BB962C8B-B14F-4D97-AF65-F5344CB8AC3E}">
        <p14:creationId xmlns:p14="http://schemas.microsoft.com/office/powerpoint/2010/main" val="40665184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Горев Алексей Ильич</a:t>
            </a:r>
            <a:br>
              <a:rPr lang="ru-RU" b="1" dirty="0"/>
            </a:br>
            <a:r>
              <a:rPr lang="ru-RU" b="1" dirty="0"/>
              <a:t>(1922 – 1994 г.)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76655" y="2276872"/>
            <a:ext cx="2527193" cy="3849608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Родился в 1922 году в д. Шимск Новгородской области. Призван в советскую армию 23 августа 1943 года </a:t>
            </a:r>
            <a:r>
              <a:rPr lang="ru-RU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Коношским</a:t>
            </a:r>
            <a:r>
              <a:rPr lang="ru-RU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райвоенкоматом.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2241" y="2348880"/>
            <a:ext cx="5504614" cy="3456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28178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Горев Алексей Ильич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(1922 – 1994 г.)</a:t>
            </a: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872067" y="1916832"/>
            <a:ext cx="7408333" cy="4209331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sz="2500" dirty="0">
                <a:solidFill>
                  <a:schemeClr val="bg2">
                    <a:lumMod val="25000"/>
                  </a:schemeClr>
                </a:solidFill>
              </a:rPr>
              <a:t>Алексей Горев родился в 1922 году в селе Шимск Новгородской губернии  в крестьянской семье. Окончил среднюю школу. Жил в посёлке Коноша Архангельской области, где работал на маслозаводе.</a:t>
            </a:r>
          </a:p>
          <a:p>
            <a:pPr marL="0" indent="0" algn="just">
              <a:buNone/>
            </a:pPr>
            <a:r>
              <a:rPr lang="ru-RU" sz="2500" dirty="0">
                <a:solidFill>
                  <a:schemeClr val="bg2">
                    <a:lumMod val="25000"/>
                  </a:schemeClr>
                </a:solidFill>
              </a:rPr>
              <a:t>Алексей Горев призван </a:t>
            </a:r>
            <a:r>
              <a:rPr lang="ru-RU" sz="2500" dirty="0" err="1">
                <a:solidFill>
                  <a:schemeClr val="bg2">
                    <a:lumMod val="25000"/>
                  </a:schemeClr>
                </a:solidFill>
              </a:rPr>
              <a:t>Коношским</a:t>
            </a:r>
            <a:r>
              <a:rPr lang="ru-RU" sz="2500" dirty="0">
                <a:solidFill>
                  <a:schemeClr val="bg2">
                    <a:lumMod val="25000"/>
                  </a:schemeClr>
                </a:solidFill>
              </a:rPr>
              <a:t> райвоенкоматом в ряды Красной Армии в 1943 году, в этом же году отправлен на фронт. </a:t>
            </a:r>
          </a:p>
          <a:p>
            <a:pPr marL="0" indent="0" algn="just">
              <a:buNone/>
            </a:pPr>
            <a:r>
              <a:rPr lang="ru-RU" sz="2500" dirty="0">
                <a:solidFill>
                  <a:schemeClr val="bg2">
                    <a:lumMod val="25000"/>
                  </a:schemeClr>
                </a:solidFill>
              </a:rPr>
              <a:t>Сражался на 1-м Украинском, 1-м и 2-м Белорусском фронтах. Являлся участником  Киевской оборонительной операции, </a:t>
            </a:r>
            <a:r>
              <a:rPr lang="ru-RU" sz="2500" dirty="0" err="1">
                <a:solidFill>
                  <a:schemeClr val="bg2">
                    <a:lumMod val="25000"/>
                  </a:schemeClr>
                </a:solidFill>
              </a:rPr>
              <a:t>Житомирско</a:t>
            </a:r>
            <a:r>
              <a:rPr lang="ru-RU" sz="2500" dirty="0">
                <a:solidFill>
                  <a:schemeClr val="bg2">
                    <a:lumMod val="25000"/>
                  </a:schemeClr>
                </a:solidFill>
              </a:rPr>
              <a:t>-Бердичевской, </a:t>
            </a:r>
            <a:r>
              <a:rPr lang="ru-RU" sz="2500" dirty="0" err="1">
                <a:solidFill>
                  <a:schemeClr val="bg2">
                    <a:lumMod val="25000"/>
                  </a:schemeClr>
                </a:solidFill>
              </a:rPr>
              <a:t>Проскуровско</a:t>
            </a:r>
            <a:r>
              <a:rPr lang="ru-RU" sz="2500" dirty="0">
                <a:solidFill>
                  <a:schemeClr val="bg2">
                    <a:lumMod val="25000"/>
                  </a:schemeClr>
                </a:solidFill>
              </a:rPr>
              <a:t>-Черновицкой, Львовско-</a:t>
            </a:r>
            <a:r>
              <a:rPr lang="ru-RU" sz="2500" dirty="0" err="1">
                <a:solidFill>
                  <a:schemeClr val="bg2">
                    <a:lumMod val="25000"/>
                  </a:schemeClr>
                </a:solidFill>
              </a:rPr>
              <a:t>Сандомирской</a:t>
            </a:r>
            <a:r>
              <a:rPr lang="ru-RU" sz="2500" dirty="0">
                <a:solidFill>
                  <a:schemeClr val="bg2">
                    <a:lumMod val="25000"/>
                  </a:schemeClr>
                </a:solidFill>
              </a:rPr>
              <a:t>, </a:t>
            </a:r>
            <a:r>
              <a:rPr lang="ru-RU" sz="2500" dirty="0" err="1">
                <a:solidFill>
                  <a:schemeClr val="bg2">
                    <a:lumMod val="25000"/>
                  </a:schemeClr>
                </a:solidFill>
              </a:rPr>
              <a:t>Варшавско-Познанской</a:t>
            </a:r>
            <a:r>
              <a:rPr lang="ru-RU" sz="2500" dirty="0">
                <a:solidFill>
                  <a:schemeClr val="bg2">
                    <a:lumMod val="25000"/>
                  </a:schemeClr>
                </a:solidFill>
              </a:rPr>
              <a:t>, Восточно-Померанской и  Берлинской наступательных операциях.</a:t>
            </a:r>
          </a:p>
          <a:p>
            <a:pPr algn="just"/>
            <a:endParaRPr lang="ru-RU" sz="2500" dirty="0">
              <a:solidFill>
                <a:schemeClr val="bg2">
                  <a:lumMod val="25000"/>
                </a:schemeClr>
              </a:solidFill>
            </a:endParaRPr>
          </a:p>
          <a:p>
            <a:pPr marL="0" indent="0" algn="just">
              <a:buNone/>
            </a:pPr>
            <a:r>
              <a:rPr lang="ru-RU" sz="2500" dirty="0">
                <a:solidFill>
                  <a:schemeClr val="bg2">
                    <a:lumMod val="25000"/>
                  </a:schemeClr>
                </a:solidFill>
              </a:rPr>
              <a:t>Во время штурма Берлина в апреле 1945 года самоходная артиллерийская установка СУ-76 353-го гвардейского самоходно-артиллерийского полка, где наводчиком орудия был гвардии младший сержант Горев,  первой ворвалась на станцию </a:t>
            </a:r>
            <a:r>
              <a:rPr lang="ru-RU" sz="2500" dirty="0" err="1">
                <a:solidFill>
                  <a:schemeClr val="bg2">
                    <a:lumMod val="25000"/>
                  </a:schemeClr>
                </a:solidFill>
              </a:rPr>
              <a:t>Вульхайде</a:t>
            </a:r>
            <a:r>
              <a:rPr lang="ru-RU" sz="2500" dirty="0">
                <a:solidFill>
                  <a:schemeClr val="bg2">
                    <a:lumMod val="25000"/>
                  </a:schemeClr>
                </a:solidFill>
              </a:rPr>
              <a:t> (в черте Берлина), огнём и гусеницами уничтожила два противотанковых орудия. В ночь на 1 мая 1945 года он первым достиг зоосада (район </a:t>
            </a:r>
            <a:r>
              <a:rPr lang="ru-RU" sz="2500" dirty="0" err="1">
                <a:solidFill>
                  <a:schemeClr val="bg2">
                    <a:lumMod val="25000"/>
                  </a:schemeClr>
                </a:solidFill>
              </a:rPr>
              <a:t>Тиргартен</a:t>
            </a:r>
            <a:r>
              <a:rPr lang="ru-RU" sz="2500" dirty="0">
                <a:solidFill>
                  <a:schemeClr val="bg2">
                    <a:lumMod val="25000"/>
                  </a:schemeClr>
                </a:solidFill>
              </a:rPr>
              <a:t>) — основного оборонительного рубежа противника, уничтожил огнём самоходной установки противотанковое орудие противника.</a:t>
            </a:r>
          </a:p>
          <a:p>
            <a:pPr marL="0" indent="0" algn="just">
              <a:buNone/>
            </a:pPr>
            <a:r>
              <a:rPr lang="ru-RU" sz="2500" dirty="0">
                <a:solidFill>
                  <a:schemeClr val="bg2">
                    <a:lumMod val="25000"/>
                  </a:schemeClr>
                </a:solidFill>
              </a:rPr>
              <a:t>После Победы в войне был демобилизован, жил и работал в Шимске. В 1951 году вновь призван в армию. В 1950-е годы окончил курсы усовершенствования офицерского состава, Центральные автотракторные офицерские курсы. В 1972 году майор Горев уволен в запас. Жил в городе Ленинграде. Алексей Ильич Горев умер 17 января 1994 года. Похоронен на </a:t>
            </a:r>
            <a:r>
              <a:rPr lang="ru-RU" sz="2500" dirty="0" err="1">
                <a:solidFill>
                  <a:schemeClr val="bg2">
                    <a:lumMod val="25000"/>
                  </a:schemeClr>
                </a:solidFill>
              </a:rPr>
              <a:t>Волковском</a:t>
            </a:r>
            <a:r>
              <a:rPr lang="ru-RU" sz="2500" dirty="0">
                <a:solidFill>
                  <a:schemeClr val="bg2">
                    <a:lumMod val="25000"/>
                  </a:schemeClr>
                </a:solidFill>
              </a:rPr>
              <a:t> православном кладбище Санкт-Петербурга.</a:t>
            </a:r>
          </a:p>
          <a:p>
            <a:endParaRPr lang="ru-RU" sz="25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6444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Горев Алексей Ильич</a:t>
            </a:r>
            <a:b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(1922 – 1994 г.)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204864"/>
            <a:ext cx="7408333" cy="3921299"/>
          </a:xfrm>
        </p:spPr>
        <p:txBody>
          <a:bodyPr>
            <a:normAutofit/>
          </a:bodyPr>
          <a:lstStyle/>
          <a:p>
            <a:pPr marL="0" lvl="0" indent="0">
              <a:buClr>
                <a:srgbClr val="31B6FD"/>
              </a:buClr>
              <a:buNone/>
            </a:pPr>
            <a:endParaRPr lang="ru-RU" sz="800" dirty="0">
              <a:solidFill>
                <a:srgbClr val="073E87"/>
              </a:solidFill>
            </a:endParaRPr>
          </a:p>
          <a:p>
            <a:pPr marL="0" lvl="0" indent="0" algn="just">
              <a:buClr>
                <a:srgbClr val="31B6FD"/>
              </a:buClr>
              <a:buNone/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ходе Львовско-</a:t>
            </a:r>
            <a:r>
              <a:rPr lang="ru-RU" sz="16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Сандомирской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стратегической наступательной операции в июле 1944 года участвовал в разгроме германской группы армий «Северная Украина» и освобождении территории Украины и Польши. В районе польского села </a:t>
            </a:r>
            <a:r>
              <a:rPr lang="ru-RU" sz="16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Пелкине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левом берегу реки Сан артиллеристы полка сражались за удержание плацдарма. Было отражено пять ожесточённых контратак крупных сил танков и пехоты противника.</a:t>
            </a:r>
          </a:p>
          <a:p>
            <a:pPr marL="0" lvl="0" indent="0" algn="just">
              <a:buClr>
                <a:srgbClr val="31B6FD"/>
              </a:buClr>
              <a:buNone/>
            </a:pP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Расчёт орудия, где наводчиком был Алексей Горев, уничтожил восемь немецких танков и подбил штурмовое орудие. Указом Президиума Верховного Совета СССР от 23 сентября 1944 года за мужество и героизм, проявленные в Львовско-</a:t>
            </a:r>
            <a:r>
              <a:rPr lang="ru-RU" sz="16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Сандомирской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операции, </a:t>
            </a:r>
            <a:r>
              <a:rPr lang="ru-RU" sz="1600" dirty="0" err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Гореву</a:t>
            </a:r>
            <a:r>
              <a:rPr lang="ru-RU" sz="16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Алексею Ильичу присвоено звание Героя Советского Союза с вручением ордена Ленина и медали «Золотая Звезда»[1].</a:t>
            </a:r>
          </a:p>
        </p:txBody>
      </p:sp>
    </p:spTree>
    <p:extLst>
      <p:ext uri="{BB962C8B-B14F-4D97-AF65-F5344CB8AC3E}">
        <p14:creationId xmlns:p14="http://schemas.microsoft.com/office/powerpoint/2010/main" val="262069729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380</TotalTime>
  <Words>1937</Words>
  <Application>Microsoft Office PowerPoint</Application>
  <PresentationFormat>Экран (4:3)</PresentationFormat>
  <Paragraphs>59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Calibri</vt:lpstr>
      <vt:lpstr>Constantia</vt:lpstr>
      <vt:lpstr>Times New Roman</vt:lpstr>
      <vt:lpstr>Wingdings 2</vt:lpstr>
      <vt:lpstr>Поток</vt:lpstr>
      <vt:lpstr>Герои Коношского района (к 80- летию Великой Победы)</vt:lpstr>
      <vt:lpstr> В 1975 году на Юбилейной площади Коноши был открыт Памятник погибшим в Великой Отечественной войне воинам-землякам </vt:lpstr>
      <vt:lpstr>Презентация PowerPoint</vt:lpstr>
      <vt:lpstr>Бова Ефим Ермолаевич (1919 – 1943 г.)</vt:lpstr>
      <vt:lpstr>Бова Ефим Ермолаевич (1919 – 1943 г.)</vt:lpstr>
      <vt:lpstr>Бова Ефим Ермолаевич (1919 – 1943 г.)</vt:lpstr>
      <vt:lpstr>Горев Алексей Ильич (1922 – 1994 г.)</vt:lpstr>
      <vt:lpstr>Горев Алексей Ильич (1922 – 1994 г.)</vt:lpstr>
      <vt:lpstr>Горев Алексей Ильич (1922 – 1994 г.)</vt:lpstr>
      <vt:lpstr>Мамонов Николай Васильевич ( 1919- 1945 г.)</vt:lpstr>
      <vt:lpstr>Мамонов Николай Васильевич</vt:lpstr>
      <vt:lpstr>Мамонов Николай Васильевич</vt:lpstr>
      <vt:lpstr>Парк «Патриот» в Коноше. Открытие памятника Н.В. Мамонову, герою Советского Союза.</vt:lpstr>
      <vt:lpstr>Попов Иван Михайлович (1914 – 1990 г.)</vt:lpstr>
      <vt:lpstr>Бочаров Сергей Иванович (1925 – 1983 г.)</vt:lpstr>
      <vt:lpstr>Смелов Александр Иванович (1913 – 1985 г.)</vt:lpstr>
      <vt:lpstr>Полные кавалеры Орденов Славы</vt:lpstr>
      <vt:lpstr>Полные кавалеры Орденов Славы</vt:lpstr>
      <vt:lpstr>   Памятник Воинам - подюжанам, погибшим в годы Великой Отечественной войны. Скульптор В. Карпов.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Герои Коношского района</dc:title>
  <dc:creator>user</dc:creator>
  <cp:lastModifiedBy>Ольга Турундаевская-Лашко</cp:lastModifiedBy>
  <cp:revision>31</cp:revision>
  <dcterms:created xsi:type="dcterms:W3CDTF">2025-03-18T09:06:00Z</dcterms:created>
  <dcterms:modified xsi:type="dcterms:W3CDTF">2025-04-08T16:49:48Z</dcterms:modified>
</cp:coreProperties>
</file>