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63" r:id="rId6"/>
    <p:sldId id="261" r:id="rId7"/>
    <p:sldId id="264" r:id="rId8"/>
    <p:sldId id="262" r:id="rId9"/>
    <p:sldId id="266" r:id="rId10"/>
    <p:sldId id="265" r:id="rId11"/>
    <p:sldId id="267" r:id="rId12"/>
    <p:sldId id="268" r:id="rId13"/>
    <p:sldId id="269" r:id="rId14"/>
    <p:sldId id="259" r:id="rId15"/>
    <p:sldId id="273" r:id="rId16"/>
    <p:sldId id="270" r:id="rId17"/>
    <p:sldId id="271" r:id="rId18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1" d="100"/>
          <a:sy n="101" d="100"/>
        </p:scale>
        <p:origin x="294" y="-2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9/26/2018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9/26/2018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add title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9/26/2018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9/26/2018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9/26/2018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9/26/2018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9/26/2018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9/26/2018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9/26/2018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9/26/2018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9/26/2018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AF463A-BC7C-46EE-9F1E-7F377CCA4891}" type="datetimeFigureOut">
              <a:rPr lang="en-US" smtClean="0"/>
              <a:pPr/>
              <a:t>9/26/2018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latinLnBrk="0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latinLnBrk="0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latinLnBrk="0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latinLnBrk="0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latinLnBrk="0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latinLnBrk="0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jpeg"/><Relationship Id="rId4" Type="http://schemas.openxmlformats.org/officeDocument/2006/relationships/image" Target="../media/image17.jpeg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5" Type="http://schemas.openxmlformats.org/officeDocument/2006/relationships/image" Target="../media/image18.jpeg"/><Relationship Id="rId4" Type="http://schemas.openxmlformats.org/officeDocument/2006/relationships/image" Target="../media/image15.gif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jpeg"/><Relationship Id="rId4" Type="http://schemas.openxmlformats.org/officeDocument/2006/relationships/image" Target="../media/image19.jpeg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jpeg"/><Relationship Id="rId4" Type="http://schemas.openxmlformats.org/officeDocument/2006/relationships/image" Target="../media/image20.jpeg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.jpeg"/><Relationship Id="rId4" Type="http://schemas.openxmlformats.org/officeDocument/2006/relationships/image" Target="../media/image4.jpeg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jpeg"/><Relationship Id="rId4" Type="http://schemas.openxmlformats.org/officeDocument/2006/relationships/image" Target="../media/image22.jpeg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3.png"/><Relationship Id="rId4" Type="http://schemas.openxmlformats.org/officeDocument/2006/relationships/image" Target="../media/image4.jpeg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jpeg"/><Relationship Id="rId4" Type="http://schemas.openxmlformats.org/officeDocument/2006/relationships/image" Target="../media/image24.jpeg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openxmlformats.org/officeDocument/2006/relationships/image" Target="../media/image4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jpeg"/><Relationship Id="rId4" Type="http://schemas.openxmlformats.org/officeDocument/2006/relationships/image" Target="../media/image12.jpeg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jpeg"/><Relationship Id="rId4" Type="http://schemas.openxmlformats.org/officeDocument/2006/relationships/image" Target="../media/image13.jpeg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jpeg"/><Relationship Id="rId4" Type="http://schemas.openxmlformats.org/officeDocument/2006/relationships/image" Target="../media/image14.jpeg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5" Type="http://schemas.openxmlformats.org/officeDocument/2006/relationships/image" Target="../media/image16.jpeg"/><Relationship Id="rId4" Type="http://schemas.openxmlformats.org/officeDocument/2006/relationships/image" Target="../media/image15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kaluga-nedra.ru/wp-content/uploads/2016/09/train-poezd-lokomotiv-relsy-1-1024x64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76200"/>
            <a:ext cx="9982200" cy="693420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</p:pic>
      <p:sp>
        <p:nvSpPr>
          <p:cNvPr id="4" name="Прямоугольник 3"/>
          <p:cNvSpPr/>
          <p:nvPr/>
        </p:nvSpPr>
        <p:spPr>
          <a:xfrm>
            <a:off x="-238361" y="304800"/>
            <a:ext cx="9663415" cy="255454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8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Правила поведения</a:t>
            </a:r>
          </a:p>
          <a:p>
            <a:pPr algn="ctr"/>
            <a:r>
              <a:rPr lang="ru-RU" sz="8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на железной дороге </a:t>
            </a:r>
            <a:endParaRPr lang="ru-RU" sz="8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://kaluga-nedra.ru/wp-content/uploads/2016/09/train-poezd-lokomotiv-relsy-1-1024x640.jpg"/>
          <p:cNvPicPr/>
          <p:nvPr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200"/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-304800" y="0"/>
            <a:ext cx="9753600" cy="708660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</p:pic>
      <p:pic>
        <p:nvPicPr>
          <p:cNvPr id="22530" name="Picture 2" descr="http://rzol-sol.ru/wysiwyg/tinymce/uploads/documents/images/11/rjd2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295400" y="533400"/>
            <a:ext cx="6705600" cy="4754880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</p:pic>
      <p:sp>
        <p:nvSpPr>
          <p:cNvPr id="3" name="Прямоугольник 2"/>
          <p:cNvSpPr/>
          <p:nvPr/>
        </p:nvSpPr>
        <p:spPr>
          <a:xfrm>
            <a:off x="381000" y="5486400"/>
            <a:ext cx="83820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Не заходи за линию безопасности у края пассажирской платформы!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 descr="https://static.oshkole.ru/editor_images/24653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0"/>
            <a:ext cx="1428750" cy="8001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http://kaluga-nedra.ru/wp-content/uploads/2016/09/train-poezd-lokomotiv-relsy-1-1024x640.jpg"/>
          <p:cNvPicPr/>
          <p:nvPr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200"/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-304800" y="0"/>
            <a:ext cx="9753600" cy="708660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</p:pic>
      <p:pic>
        <p:nvPicPr>
          <p:cNvPr id="5" name="Picture 4" descr="http://azbukametalla.ru/images/martens/Sch/Schpaly/schpala_6.gif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710727" y="0"/>
            <a:ext cx="5433274" cy="6858000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</p:pic>
      <p:sp>
        <p:nvSpPr>
          <p:cNvPr id="2" name="Прямоугольник 1"/>
          <p:cNvSpPr/>
          <p:nvPr/>
        </p:nvSpPr>
        <p:spPr>
          <a:xfrm>
            <a:off x="533400" y="4495800"/>
            <a:ext cx="3733800" cy="1569660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He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используй наушники и мобильные телефоны при переходе через железнодорожные пути!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4578" name="Picture 2" descr="http://i.dailymail.co.uk/i/pix/2014/06/19/article-2662681-1EECF18F00000578-37_636x382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28600" y="1066800"/>
            <a:ext cx="5328413" cy="320040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</p:pic>
      <p:pic>
        <p:nvPicPr>
          <p:cNvPr id="6" name="Picture 2" descr="https://static.oshkole.ru/editor_images/24653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0" y="0"/>
            <a:ext cx="1428750" cy="8001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http://kaluga-nedra.ru/wp-content/uploads/2016/09/train-poezd-lokomotiv-relsy-1-1024x640.jpg"/>
          <p:cNvPicPr/>
          <p:nvPr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200"/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-304800" y="0"/>
            <a:ext cx="9753600" cy="708660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</p:pic>
      <p:sp>
        <p:nvSpPr>
          <p:cNvPr id="2" name="Прямоугольник 1"/>
          <p:cNvSpPr/>
          <p:nvPr/>
        </p:nvSpPr>
        <p:spPr>
          <a:xfrm>
            <a:off x="457200" y="4495800"/>
            <a:ext cx="8153400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Не прыгай с пассажирской платформы на железнодорожные пути!</a:t>
            </a:r>
            <a:endParaRPr lang="ru-RU" sz="4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52400" y="1600200"/>
            <a:ext cx="2206053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Нельзя!</a:t>
            </a:r>
            <a:endParaRPr lang="ru-RU" sz="4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5602" name="Picture 2" descr="https://www.ridus.ru/_ah/img/8Rn6Dce8bafNMcnJogGIIQ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590800" y="304800"/>
            <a:ext cx="6286500" cy="41910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</p:pic>
      <p:pic>
        <p:nvPicPr>
          <p:cNvPr id="5" name="Picture 2" descr="https://static.oshkole.ru/editor_images/24653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0"/>
            <a:ext cx="1428750" cy="8001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http://kaluga-nedra.ru/wp-content/uploads/2016/09/train-poezd-lokomotiv-relsy-1-1024x640.jpg"/>
          <p:cNvPicPr/>
          <p:nvPr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200"/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-304800" y="0"/>
            <a:ext cx="9753600" cy="708660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</p:pic>
      <p:sp>
        <p:nvSpPr>
          <p:cNvPr id="2" name="Прямоугольник 1"/>
          <p:cNvSpPr/>
          <p:nvPr/>
        </p:nvSpPr>
        <p:spPr>
          <a:xfrm>
            <a:off x="457200" y="5638800"/>
            <a:ext cx="835542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Не поднимайся на крыши вагонов поездов! </a:t>
            </a:r>
            <a:endParaRPr lang="ru-RU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352800" y="0"/>
            <a:ext cx="2206053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Нельзя!</a:t>
            </a:r>
            <a:endParaRPr lang="ru-RU" sz="4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6626" name="Picture 2" descr="http://razvitie-krohi.ru/wp-content/uploads/2016/10/zatseperyi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524000" y="914400"/>
            <a:ext cx="6248400" cy="4680621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</p:pic>
      <p:pic>
        <p:nvPicPr>
          <p:cNvPr id="5" name="Picture 2" descr="https://static.oshkole.ru/editor_images/24653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0"/>
            <a:ext cx="1428750" cy="8001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://kaluga-nedra.ru/wp-content/uploads/2016/09/train-poezd-lokomotiv-relsy-1-1024x640.jpg"/>
          <p:cNvPicPr/>
          <p:nvPr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200"/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-304800" y="0"/>
            <a:ext cx="9753600" cy="708660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</p:pic>
      <p:sp>
        <p:nvSpPr>
          <p:cNvPr id="3" name="Прямоугольник 2"/>
          <p:cNvSpPr/>
          <p:nvPr/>
        </p:nvSpPr>
        <p:spPr>
          <a:xfrm>
            <a:off x="1524000" y="0"/>
            <a:ext cx="7148849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Помните! Это опасно для жизни!</a:t>
            </a:r>
            <a:endParaRPr lang="ru-RU" sz="4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 descr="https://static.oshkole.ru/editor_images/24653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1428750" cy="800100"/>
          </a:xfrm>
          <a:prstGeom prst="rect">
            <a:avLst/>
          </a:prstGeom>
          <a:noFill/>
        </p:spPr>
      </p:pic>
      <p:pic>
        <p:nvPicPr>
          <p:cNvPr id="16388" name="Picture 4" descr="http://www.prizyv.ru/wp-content/uploads/2017/02/221003_1_1360673360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838200" y="1447800"/>
            <a:ext cx="7620000" cy="5076826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kaluga-nedra.ru/wp-content/uploads/2016/09/train-poezd-lokomotiv-relsy-1-1024x640.jpg"/>
          <p:cNvPicPr/>
          <p:nvPr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200"/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-304800" y="0"/>
            <a:ext cx="9753600" cy="708660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</p:pic>
      <p:pic>
        <p:nvPicPr>
          <p:cNvPr id="29698" name="Picture 2" descr="http://armavir-school2.ucoz.ru/109.jpg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2438400" y="-9331"/>
            <a:ext cx="4518212" cy="6858000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</p:pic>
      <p:pic>
        <p:nvPicPr>
          <p:cNvPr id="3" name="Picture 2" descr="https://static.oshkole.ru/editor_images/24653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0"/>
            <a:ext cx="1428750" cy="8001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://kaluga-nedra.ru/wp-content/uploads/2016/09/train-poezd-lokomotiv-relsy-1-1024x640.jpg"/>
          <p:cNvPicPr/>
          <p:nvPr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200"/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-304800" y="0"/>
            <a:ext cx="9753600" cy="708660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</p:pic>
      <p:sp>
        <p:nvSpPr>
          <p:cNvPr id="2" name="Прямоугольник 1"/>
          <p:cNvSpPr/>
          <p:nvPr/>
        </p:nvSpPr>
        <p:spPr>
          <a:xfrm>
            <a:off x="228600" y="990600"/>
            <a:ext cx="5562600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Основными причинами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травмирования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людей являются незнание и нарушение правил безопасности при нахождении в зоне железнодорожных путей, неоправданная спешка и беспечность, нежелание пользоваться переходными мостами, тоннелями и настилами, а порой озорство, хулиганство и игры, как на железнодорожных путях, так и на прилегающей к ним территории.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8674" name="Picture 2" descr="https://static.oshkole.ru/editor_images/24653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1428750" cy="800100"/>
          </a:xfrm>
          <a:prstGeom prst="rect">
            <a:avLst/>
          </a:prstGeom>
          <a:noFill/>
        </p:spPr>
      </p:pic>
      <p:pic>
        <p:nvPicPr>
          <p:cNvPr id="28676" name="Picture 4" descr="https://traditio.wiki/files/thumb/7/7e/Zeichen_151.svg/672px-Zeichen_151.svg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334000" y="914400"/>
            <a:ext cx="3581400" cy="319767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kaluga-nedra.ru/wp-content/uploads/2016/09/train-poezd-lokomotiv-relsy-1-1024x640.jpg"/>
          <p:cNvPicPr/>
          <p:nvPr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200"/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-304800" y="0"/>
            <a:ext cx="9753600" cy="708660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</p:pic>
      <p:pic>
        <p:nvPicPr>
          <p:cNvPr id="27650" name="Picture 2" descr="https://image.jimcdn.com/app/cms/image/transf/none/path/s480ff6f4021e91dd/image/i2b1bf4291259a2d5/version/1391459672/image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209800" y="-37200"/>
            <a:ext cx="4724400" cy="6914250"/>
          </a:xfrm>
          <a:prstGeom prst="rect">
            <a:avLst/>
          </a:prstGeom>
          <a:noFill/>
        </p:spPr>
      </p:pic>
      <p:pic>
        <p:nvPicPr>
          <p:cNvPr id="5" name="Picture 2" descr="https://static.oshkole.ru/editor_images/24653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0"/>
            <a:ext cx="1428750" cy="8001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http://kaluga-nedra.ru/wp-content/uploads/2016/09/train-poezd-lokomotiv-relsy-1-1024x640.jpg"/>
          <p:cNvPicPr/>
          <p:nvPr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200"/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</p:pic>
      <p:sp>
        <p:nvSpPr>
          <p:cNvPr id="2" name="Прямоугольник 1"/>
          <p:cNvSpPr/>
          <p:nvPr/>
        </p:nvSpPr>
        <p:spPr>
          <a:xfrm>
            <a:off x="0" y="838200"/>
            <a:ext cx="91440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Нахождение на железнодорожных путях, переход их в не установленных местах, озорство, хулиганство и необдуманные поступки всегда связаны с риском и опасностью для жизни, во избежание чего вам необходимо строго соблюдать установленные на железных дорогах правила безопасного поведения.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200400" y="0"/>
            <a:ext cx="2645724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Помните!</a:t>
            </a:r>
            <a:endParaRPr lang="ru-RU" sz="4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4340" name="Picture 4" descr="http://gorodkirov.ru/media/main_photos/%D0%B6%D0%B5%D0%BB%D0%B5%D0%B71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600200" y="2971799"/>
            <a:ext cx="5943600" cy="3753853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</p:pic>
      <p:pic>
        <p:nvPicPr>
          <p:cNvPr id="6" name="Picture 2" descr="https://static.oshkole.ru/editor_images/24653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0"/>
            <a:ext cx="1428750" cy="8001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http://kaluga-nedra.ru/wp-content/uploads/2016/09/train-poezd-lokomotiv-relsy-1-1024x640.jpg"/>
          <p:cNvPicPr/>
          <p:nvPr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200"/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</p:pic>
      <p:sp>
        <p:nvSpPr>
          <p:cNvPr id="2" name="Прямоугольник 1"/>
          <p:cNvSpPr/>
          <p:nvPr/>
        </p:nvSpPr>
        <p:spPr>
          <a:xfrm>
            <a:off x="228600" y="2362200"/>
            <a:ext cx="274320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Переходить железнодорожные пути можно только в установленных местах, пользуясь при этом пешеходными мостами, тоннелями, переездами.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4800" y="1066800"/>
            <a:ext cx="2645724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Помните!</a:t>
            </a:r>
            <a:endParaRPr lang="ru-RU" sz="4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7410" name="Picture 2" descr="http://www.epstore.ru/1755-large_default/znak-perekhod-cherez-zhd-puti-tolko-po-tonnelyu.jpg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7010400" y="228600"/>
            <a:ext cx="1905000" cy="1905000"/>
          </a:xfrm>
          <a:prstGeom prst="rect">
            <a:avLst/>
          </a:prstGeom>
          <a:noFill/>
        </p:spPr>
      </p:pic>
      <p:pic>
        <p:nvPicPr>
          <p:cNvPr id="17414" name="Picture 6" descr="http://www.vizteh.ru/upload/iblock/b2e/b2e8ceb0e5c91607ca306757fba859f1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953000" y="228600"/>
            <a:ext cx="1905000" cy="1905000"/>
          </a:xfrm>
          <a:prstGeom prst="rect">
            <a:avLst/>
          </a:prstGeom>
          <a:noFill/>
        </p:spPr>
      </p:pic>
      <p:pic>
        <p:nvPicPr>
          <p:cNvPr id="17416" name="Picture 8" descr="https://31tv.ru/upload/files/most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200400" y="2286000"/>
            <a:ext cx="5715000" cy="428625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</p:pic>
      <p:pic>
        <p:nvPicPr>
          <p:cNvPr id="9" name="Picture 2" descr="https://static.oshkole.ru/editor_images/24653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0" y="0"/>
            <a:ext cx="1428750" cy="8001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http://kaluga-nedra.ru/wp-content/uploads/2016/09/train-poezd-lokomotiv-relsy-1-1024x640.jpg"/>
          <p:cNvPicPr/>
          <p:nvPr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200"/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</p:pic>
      <p:pic>
        <p:nvPicPr>
          <p:cNvPr id="15364" name="Picture 4" descr="https://prv2.lori-images.net/perehod-cherez-zheleznuyu-dorogu-0002547002-preview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85800" y="3429000"/>
            <a:ext cx="4085617" cy="304800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</p:pic>
      <p:sp>
        <p:nvSpPr>
          <p:cNvPr id="2" name="Прямоугольник 1"/>
          <p:cNvSpPr/>
          <p:nvPr/>
        </p:nvSpPr>
        <p:spPr>
          <a:xfrm>
            <a:off x="5638800" y="381000"/>
            <a:ext cx="2645724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Помните!</a:t>
            </a:r>
            <a:endParaRPr lang="ru-RU" sz="4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410200" y="1676400"/>
            <a:ext cx="3276600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На станциях, где мостов и тоннелей нет, граждане должны переходить железнодорожные пути по настилам, а также в местах, где установлены указатели «Переход через пути».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5362" name="Picture 2" descr="https://content-2.foto.my.mail.ru/mail/e.bell/_deti/i-1623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85800" y="228600"/>
            <a:ext cx="4038600" cy="302895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</p:pic>
      <p:pic>
        <p:nvPicPr>
          <p:cNvPr id="6" name="Picture 2" descr="https://static.oshkole.ru/editor_images/24653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0" y="0"/>
            <a:ext cx="1428750" cy="8001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http://kaluga-nedra.ru/wp-content/uploads/2016/09/train-poezd-lokomotiv-relsy-1-1024x640.jpg"/>
          <p:cNvPicPr/>
          <p:nvPr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200"/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</p:pic>
      <p:sp>
        <p:nvSpPr>
          <p:cNvPr id="2" name="Прямоугольник 1"/>
          <p:cNvSpPr/>
          <p:nvPr/>
        </p:nvSpPr>
        <p:spPr>
          <a:xfrm>
            <a:off x="533400" y="1981200"/>
            <a:ext cx="289560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Запрещается переходить пути на железнодорожных переездах при закрытом шлагбауме или показании красного сигнала светофора переездной сигнализации.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4800" y="914400"/>
            <a:ext cx="3681842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Запрещается!</a:t>
            </a:r>
            <a:endParaRPr lang="ru-RU" sz="4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482" name="Picture 2" descr="http://gazeta-n1.ru/upload/iblock/290/290646ae22bcca4dcf3deff9b4b0802b.jpg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4267200" y="304800"/>
            <a:ext cx="4323678" cy="287119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</p:pic>
      <p:pic>
        <p:nvPicPr>
          <p:cNvPr id="20484" name="Picture 4" descr="http://ruwest.ru/upload/iblock/238/238d0d1243a6e6bf29dace08c442a05e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267200" y="3352800"/>
            <a:ext cx="4343400" cy="325755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</p:pic>
      <p:pic>
        <p:nvPicPr>
          <p:cNvPr id="6" name="Picture 2" descr="https://static.oshkole.ru/editor_images/24653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0" y="0"/>
            <a:ext cx="1428750" cy="8001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http://kaluga-nedra.ru/wp-content/uploads/2016/09/train-poezd-lokomotiv-relsy-1-1024x640.jpg"/>
          <p:cNvPicPr/>
          <p:nvPr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200"/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0" y="152400"/>
            <a:ext cx="9525000" cy="701040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</p:pic>
      <p:sp>
        <p:nvSpPr>
          <p:cNvPr id="3" name="Прямоугольник 2"/>
          <p:cNvSpPr/>
          <p:nvPr/>
        </p:nvSpPr>
        <p:spPr>
          <a:xfrm>
            <a:off x="5638800" y="1219200"/>
            <a:ext cx="312420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При переходе через железнодорожные пути необходимо убедиться в отсутствии движущегося поезда, локомотива или вагонов.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494854" y="609600"/>
            <a:ext cx="764914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Правила поведения на железной дороге </a:t>
            </a:r>
            <a:endParaRPr lang="ru-RU" sz="3200" dirty="0">
              <a:solidFill>
                <a:schemeClr val="tx2">
                  <a:lumMod val="60000"/>
                  <a:lumOff val="4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33400" y="5257800"/>
            <a:ext cx="80772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Ходить по железнодорожным путям категорически запрещается!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9458" name="Picture 2" descr="http://ikprosto.ru/sites/default/files/34e20e8b-9e83-4c8f-85f5-a190ebbba1cd.jpg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381000" y="1295400"/>
            <a:ext cx="5105399" cy="3167584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</p:pic>
      <p:pic>
        <p:nvPicPr>
          <p:cNvPr id="7" name="Picture 2" descr="https://static.oshkole.ru/editor_images/24653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0"/>
            <a:ext cx="1428750" cy="8001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http://kaluga-nedra.ru/wp-content/uploads/2016/09/train-poezd-lokomotiv-relsy-1-1024x640.jpg"/>
          <p:cNvPicPr/>
          <p:nvPr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200"/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-228600" y="0"/>
            <a:ext cx="9829800" cy="716280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</p:pic>
      <p:sp>
        <p:nvSpPr>
          <p:cNvPr id="2" name="Прямоугольник 1"/>
          <p:cNvSpPr/>
          <p:nvPr/>
        </p:nvSpPr>
        <p:spPr>
          <a:xfrm>
            <a:off x="152400" y="990600"/>
            <a:ext cx="88392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Переходить и перебегать через железнодорожные пути перед близко идущим поездом, если расстояние до него менее 400 м - запрещается.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181600" y="152400"/>
            <a:ext cx="3681842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Запрещается!</a:t>
            </a:r>
            <a:endParaRPr lang="ru-RU" sz="4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1508" name="Picture 4" descr="http://agoj.ru/foto17.png?i=13301&amp;k=poezd-zimoj-foto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447800" y="2209800"/>
            <a:ext cx="6629400" cy="4328286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</p:pic>
      <p:pic>
        <p:nvPicPr>
          <p:cNvPr id="6" name="Picture 2" descr="https://static.oshkole.ru/editor_images/24653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0"/>
            <a:ext cx="1428750" cy="8001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http://kaluga-nedra.ru/wp-content/uploads/2016/09/train-poezd-lokomotiv-relsy-1-1024x640.jpg"/>
          <p:cNvPicPr/>
          <p:nvPr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200"/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448800" cy="716280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</p:pic>
      <p:pic>
        <p:nvPicPr>
          <p:cNvPr id="18434" name="Picture 2" descr="http://www.ostro.org/frmtext/poezd2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04800" y="2438400"/>
            <a:ext cx="5906644" cy="3933826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</p:pic>
      <p:sp>
        <p:nvSpPr>
          <p:cNvPr id="2" name="Прямоугольник 1"/>
          <p:cNvSpPr/>
          <p:nvPr/>
        </p:nvSpPr>
        <p:spPr>
          <a:xfrm>
            <a:off x="609600" y="1066800"/>
            <a:ext cx="3681842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Запрещается!</a:t>
            </a:r>
            <a:endParaRPr lang="ru-RU" sz="4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648200" y="457200"/>
            <a:ext cx="4038600" cy="2677656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Категорически запрещается на станциях и перегонах подлезать под вагоны и перелезать через автосцепки для прохода через путь.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2" descr="https://static.oshkole.ru/editor_images/24653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0"/>
            <a:ext cx="1428750" cy="8001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http://kaluga-nedra.ru/wp-content/uploads/2016/09/train-poezd-lokomotiv-relsy-1-1024x640.jpg"/>
          <p:cNvPicPr/>
          <p:nvPr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200"/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-304800" y="0"/>
            <a:ext cx="9753600" cy="708660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</p:pic>
      <p:pic>
        <p:nvPicPr>
          <p:cNvPr id="23556" name="Picture 4" descr="http://azbukametalla.ru/images/martens/Sch/Schpaly/schpala_6.gif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099229" y="0"/>
            <a:ext cx="4044771" cy="5105400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</p:pic>
      <p:pic>
        <p:nvPicPr>
          <p:cNvPr id="23554" name="Picture 2" descr="http://minsknews.by/wp-content/uploads/2016/10/cf0e2719894de8d728a9d751a5563d2e014917bd_900-e1476863395156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914400"/>
            <a:ext cx="6248400" cy="4646246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</p:pic>
      <p:sp>
        <p:nvSpPr>
          <p:cNvPr id="3" name="Прямоугольник 2"/>
          <p:cNvSpPr/>
          <p:nvPr/>
        </p:nvSpPr>
        <p:spPr>
          <a:xfrm>
            <a:off x="1447800" y="0"/>
            <a:ext cx="3681842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Запрещается!</a:t>
            </a:r>
            <a:endParaRPr lang="ru-RU" sz="4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04800" y="5638800"/>
            <a:ext cx="86106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Запрещается проходить вдоль железнодорожных путей ближе 5 метров от </a:t>
            </a:r>
            <a:r>
              <a:rPr lang="ru-RU" sz="2400" smtClean="0">
                <a:latin typeface="Times New Roman" pitchFamily="18" charset="0"/>
                <a:cs typeface="Times New Roman" pitchFamily="18" charset="0"/>
              </a:rPr>
              <a:t>крайнего рельса!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2" descr="https://static.oshkole.ru/editor_images/24653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0" y="0"/>
            <a:ext cx="1428750" cy="8001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8100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60000" r="100000" b="20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134</TotalTime>
  <Words>308</Words>
  <Application>Microsoft Office PowerPoint</Application>
  <PresentationFormat>Экран (4:3)</PresentationFormat>
  <Paragraphs>27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1" baseType="lpstr">
      <vt:lpstr>Arial</vt:lpstr>
      <vt:lpstr>Calibri</vt:lpstr>
      <vt:lpstr>Times New Roman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Анна</dc:creator>
  <cp:lastModifiedBy>Тухватчина Наталья М</cp:lastModifiedBy>
  <cp:revision>75</cp:revision>
  <dcterms:created xsi:type="dcterms:W3CDTF">2017-04-14T17:33:09Z</dcterms:created>
  <dcterms:modified xsi:type="dcterms:W3CDTF">2018-09-26T11:46:46Z</dcterms:modified>
</cp:coreProperties>
</file>