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3" r:id="rId9"/>
    <p:sldId id="257" r:id="rId10"/>
    <p:sldId id="264" r:id="rId11"/>
    <p:sldId id="267" r:id="rId12"/>
    <p:sldId id="270" r:id="rId13"/>
    <p:sldId id="271" r:id="rId14"/>
    <p:sldId id="272" r:id="rId15"/>
    <p:sldId id="273" r:id="rId16"/>
    <p:sldId id="275" r:id="rId17"/>
    <p:sldId id="274" r:id="rId18"/>
    <p:sldId id="269" r:id="rId19"/>
    <p:sldId id="276" r:id="rId20"/>
    <p:sldId id="268" r:id="rId21"/>
    <p:sldId id="26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71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58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92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32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77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74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151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6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11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62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21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40E31-320A-4476-A01C-4F719B08C3AE}" type="datetimeFigureOut">
              <a:rPr lang="ru-RU" smtClean="0"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117C8-AA4C-404B-AD25-6B9163329C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855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mail.yandex.ru/re.jsx?h=a,NX_MeceTlO6nVBK5rMvJSA&amp;l=aHR0cHM6Ly95YWRpLnNrL2kvN1lkSDhROW5xVEQ0d0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il.yandex.ru/re.jsx?h=a,ip2xv6OXe4-ShVMuvXmvnw&amp;l=aHR0cHM6Ly95YWRpLnNrL2kvZ05rNktKUWs4TG5Ja0E" TargetMode="External"/><Relationship Id="rId4" Type="http://schemas.openxmlformats.org/officeDocument/2006/relationships/hyperlink" Target="https://mail.yandex.ru/re.jsx?h=a,ZX0rfukofABRYm1PHxS9jQ&amp;l=aHR0cHM6Ly95YWRpLnNrL2kvQzZoX3JoLXFhbEpyOGc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12777"/>
            <a:ext cx="7772400" cy="2187674"/>
          </a:xfrm>
        </p:spPr>
        <p:txBody>
          <a:bodyPr>
            <a:normAutofit/>
          </a:bodyPr>
          <a:lstStyle/>
          <a:p>
            <a:r>
              <a:rPr lang="ru-RU" b="1" dirty="0" smtClean="0"/>
              <a:t>Ребенок и безопасность в интернете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71800" y="4509120"/>
            <a:ext cx="5904656" cy="141500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Подготовила: педагог-психолог </a:t>
            </a:r>
          </a:p>
          <a:p>
            <a:r>
              <a:rPr lang="ru-RU" sz="2400" b="1" dirty="0" smtClean="0"/>
              <a:t>МБОУ «Подюжская СШ им.В.А.Абрамова»</a:t>
            </a:r>
          </a:p>
          <a:p>
            <a:r>
              <a:rPr lang="ru-RU" sz="2400" b="1" dirty="0" smtClean="0"/>
              <a:t>Иванова Марина Валерьевна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86642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Нормативы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Возраст    </a:t>
            </a:r>
            <a:r>
              <a:rPr lang="ru-RU" dirty="0"/>
              <a:t>Норма в день </a:t>
            </a:r>
            <a:r>
              <a:rPr lang="ru-RU" dirty="0" smtClean="0"/>
              <a:t>     Без </a:t>
            </a:r>
            <a:r>
              <a:rPr lang="ru-RU" dirty="0"/>
              <a:t>перерыва</a:t>
            </a:r>
          </a:p>
          <a:p>
            <a:r>
              <a:rPr lang="ru-RU" dirty="0"/>
              <a:t>6—7 лет </a:t>
            </a:r>
            <a:r>
              <a:rPr lang="ru-RU" dirty="0" smtClean="0"/>
              <a:t>       30 </a:t>
            </a:r>
            <a:r>
              <a:rPr lang="ru-RU" dirty="0"/>
              <a:t>минут </a:t>
            </a:r>
            <a:r>
              <a:rPr lang="ru-RU" dirty="0" smtClean="0"/>
              <a:t>              10 </a:t>
            </a:r>
            <a:r>
              <a:rPr lang="ru-RU" dirty="0"/>
              <a:t>мин</a:t>
            </a:r>
          </a:p>
          <a:p>
            <a:r>
              <a:rPr lang="ru-RU" dirty="0"/>
              <a:t>8—10 лет </a:t>
            </a:r>
            <a:r>
              <a:rPr lang="ru-RU" dirty="0" smtClean="0"/>
              <a:t>      45 </a:t>
            </a:r>
            <a:r>
              <a:rPr lang="ru-RU" dirty="0"/>
              <a:t>минут </a:t>
            </a:r>
            <a:r>
              <a:rPr lang="ru-RU" dirty="0" smtClean="0"/>
              <a:t>             15 </a:t>
            </a:r>
            <a:r>
              <a:rPr lang="ru-RU" dirty="0"/>
              <a:t>минут</a:t>
            </a:r>
          </a:p>
          <a:p>
            <a:r>
              <a:rPr lang="ru-RU" dirty="0" smtClean="0"/>
              <a:t>11—13 лет    90 минут          15—20 минут</a:t>
            </a:r>
            <a:endParaRPr lang="ru-RU" dirty="0"/>
          </a:p>
          <a:p>
            <a:r>
              <a:rPr lang="ru-RU" dirty="0"/>
              <a:t>14—16 лет </a:t>
            </a:r>
            <a:r>
              <a:rPr lang="ru-RU" dirty="0" smtClean="0"/>
              <a:t>   135 </a:t>
            </a:r>
            <a:r>
              <a:rPr lang="ru-RU" dirty="0"/>
              <a:t>минут </a:t>
            </a:r>
            <a:r>
              <a:rPr lang="ru-RU" dirty="0" smtClean="0"/>
              <a:t>          20 </a:t>
            </a:r>
            <a:r>
              <a:rPr lang="ru-RU" dirty="0"/>
              <a:t>минут</a:t>
            </a:r>
          </a:p>
          <a:p>
            <a:r>
              <a:rPr lang="ru-RU" dirty="0"/>
              <a:t>взрослые </a:t>
            </a:r>
            <a:r>
              <a:rPr lang="ru-RU" dirty="0" smtClean="0"/>
              <a:t>       6 </a:t>
            </a:r>
            <a:r>
              <a:rPr lang="ru-RU" dirty="0"/>
              <a:t>часов </a:t>
            </a:r>
            <a:r>
              <a:rPr lang="ru-RU" dirty="0" smtClean="0"/>
              <a:t>              30 </a:t>
            </a:r>
            <a:r>
              <a:rPr lang="ru-RU" dirty="0"/>
              <a:t>минут</a:t>
            </a:r>
          </a:p>
        </p:txBody>
      </p:sp>
    </p:spTree>
    <p:extLst>
      <p:ext uri="{BB962C8B-B14F-4D97-AF65-F5344CB8AC3E}">
        <p14:creationId xmlns:p14="http://schemas.microsoft.com/office/powerpoint/2010/main" val="14863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помогает в школе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Вовлечение детей во внеурочную деятельность, кружки</a:t>
            </a:r>
          </a:p>
          <a:p>
            <a:r>
              <a:rPr lang="ru-RU" dirty="0" smtClean="0"/>
              <a:t>Проведение классных часов на тему </a:t>
            </a:r>
            <a:r>
              <a:rPr lang="ru-RU" dirty="0" smtClean="0"/>
              <a:t>«Здоровый </a:t>
            </a:r>
            <a:r>
              <a:rPr lang="ru-RU" dirty="0" smtClean="0"/>
              <a:t>образ жизни»</a:t>
            </a:r>
          </a:p>
          <a:p>
            <a:r>
              <a:rPr lang="ru-RU" dirty="0" smtClean="0"/>
              <a:t>Проведение тематических недель: «Неделя толерантности», «Неделя психологии», «Неделя инклюзивного образования» и т.п.</a:t>
            </a:r>
          </a:p>
          <a:p>
            <a:r>
              <a:rPr lang="ru-RU" dirty="0" smtClean="0"/>
              <a:t>Программа «Развитие эмоционального мира детей»</a:t>
            </a:r>
          </a:p>
          <a:p>
            <a:r>
              <a:rPr lang="ru-RU" dirty="0" smtClean="0"/>
              <a:t>Круги сообщества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43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7008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Авторская программа по развити</a:t>
            </a:r>
            <a:r>
              <a:rPr lang="ru-RU" dirty="0"/>
              <a:t>ю</a:t>
            </a:r>
            <a:r>
              <a:rPr lang="ru-RU" dirty="0" smtClean="0"/>
              <a:t> коррекции эмоционально-волевой сферы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 имитационные и ролевые игры;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</a:t>
            </a:r>
            <a:r>
              <a:rPr lang="ru-RU" sz="2600" dirty="0" err="1">
                <a:solidFill>
                  <a:srgbClr val="4E3B30"/>
                </a:solidFill>
                <a:latin typeface="Franklin Gothic Book"/>
              </a:rPr>
              <a:t>психогимнастика</a:t>
            </a: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-рисуночные методы;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-элементы групповой дискуссии;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-техники, приемы </a:t>
            </a:r>
            <a:r>
              <a:rPr lang="ru-RU" sz="2600" dirty="0" err="1">
                <a:solidFill>
                  <a:srgbClr val="4E3B30"/>
                </a:solidFill>
                <a:latin typeface="Franklin Gothic Book"/>
              </a:rPr>
              <a:t>саморегуляции</a:t>
            </a: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-метод направленного воображения;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-дыхательные и двигательные упражнения;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-чтение литературы;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600" dirty="0">
                <a:solidFill>
                  <a:srgbClr val="4E3B30"/>
                </a:solidFill>
                <a:latin typeface="Franklin Gothic Book"/>
              </a:rPr>
              <a:t>-беседа.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0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Каждое занятие включает в себя следующие 4 этапа: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3000" dirty="0">
                <a:solidFill>
                  <a:srgbClr val="4E3B30"/>
                </a:solidFill>
                <a:latin typeface="Franklin Gothic Book"/>
              </a:rPr>
              <a:t>Вступление, предусматривающее создание единого психологического пространства.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3000" dirty="0">
                <a:solidFill>
                  <a:srgbClr val="4E3B30"/>
                </a:solidFill>
                <a:latin typeface="Franklin Gothic Book"/>
              </a:rPr>
              <a:t>2.	Основная часть, состоящая из дискуссии для создания рефлексии и непосредственного тренинга по овладению навыками и умениями.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3000" dirty="0">
                <a:solidFill>
                  <a:srgbClr val="4E3B30"/>
                </a:solidFill>
                <a:latin typeface="Franklin Gothic Book"/>
              </a:rPr>
              <a:t>3.	Заключение, включающее в себя релаксационные и восстановительные упражнения.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3000" dirty="0">
                <a:solidFill>
                  <a:srgbClr val="4E3B30"/>
                </a:solidFill>
                <a:latin typeface="Franklin Gothic Book"/>
              </a:rPr>
              <a:t>4.	Подведение итогов, направленное на закрепление и получение обратной связи.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40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Вступление, предусматривающее создание единого психологического пространства.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Как ты себя сегодня чувствуешь?» 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Игра «Ласковое имя».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Игра «Глаза в  глаза»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Игра «Цвет моего настроения»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«Приветствие друг друга»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«Аплодисменты»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«Поздороваемся»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Упражнение «Доброе тепло»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«Что я люблю, что не люблю»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Ипподром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«Все, некоторые, только я»</a:t>
            </a:r>
          </a:p>
          <a:p>
            <a:pPr lvl="0" algn="ctr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2400" b="1" dirty="0">
                <a:solidFill>
                  <a:srgbClr val="4E3B30"/>
                </a:solidFill>
                <a:latin typeface="Franklin Gothic Book"/>
              </a:rPr>
              <a:t>«Колечко»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689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2740"/>
            <a:ext cx="8229600" cy="969996"/>
          </a:xfrm>
        </p:spPr>
        <p:txBody>
          <a:bodyPr/>
          <a:lstStyle/>
          <a:p>
            <a:r>
              <a:rPr lang="ru-RU" sz="2500" i="1" cap="all" dirty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</a:rPr>
              <a:t>Основная часть: тренинг по овладению навыками и умениями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3674190" cy="5904656"/>
          </a:xfrm>
        </p:spPr>
        <p:txBody>
          <a:bodyPr>
            <a:noAutofit/>
          </a:bodyPr>
          <a:lstStyle/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«Классификация чувств»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Упражнение «Чувство на спине»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Упражнение «Тренируем эмоции»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Упражнение «Встреча эмоций»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Отгадай эмоцию по рисунку.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Игра «Кто это?»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«Покажи»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«Счет» 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Упражнение «Загадочная походка»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Игра «Я справлюсь»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Упражнение «Я глазами других»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«Рисуем чувства»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«Невербальный подарок команде»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«Испорченный телефон»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«Подбери к сюжету эмоцию»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«Море волнуется раз…»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Угадай эмоцию по интонации 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Ромашка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«Миманс»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«Различная походка»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Реклама</a:t>
            </a:r>
          </a:p>
          <a:p>
            <a:pPr lvl="0"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«Тропа»</a:t>
            </a:r>
          </a:p>
          <a:p>
            <a:endParaRPr lang="ru-RU" sz="16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39952" y="908720"/>
            <a:ext cx="4032448" cy="61986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400" dirty="0">
                <a:solidFill>
                  <a:srgbClr val="4E3B30"/>
                </a:solidFill>
                <a:latin typeface="Franklin Gothic Book"/>
              </a:rPr>
              <a:t>«</a:t>
            </a: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Покажи сказку»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«Изобрази пословицу»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«Прочти стихотворение  </a:t>
            </a:r>
            <a:r>
              <a:rPr lang="ru-RU" sz="1600" b="1" dirty="0" err="1">
                <a:solidFill>
                  <a:srgbClr val="4E3B30"/>
                </a:solidFill>
                <a:latin typeface="Franklin Gothic Book"/>
              </a:rPr>
              <a:t>А.Барто</a:t>
            </a: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 с разной интонацией»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Правила эффективного общения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«Ситуация»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«Поздороваемся»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«Бег сороконожки»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«Счет»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«Покажи»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«Слушай внимательно»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«Подарок без слов»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«Мимика человека»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«Зоопарк настроений»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«Угадай эмоцию»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«Живая иллюстрация»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«Изобрази животное»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«Пантомимические сценки»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«Скульптура»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«Печатная машинка»</a:t>
            </a:r>
          </a:p>
          <a:p>
            <a:pPr marL="342900" lvl="0" indent="-342900">
              <a:spcBef>
                <a:spcPct val="20000"/>
              </a:spcBef>
              <a:buClr>
                <a:srgbClr val="F0A22E"/>
              </a:buClr>
              <a:buSzPct val="70000"/>
              <a:buFont typeface="Wingdings 2"/>
              <a:buChar char=""/>
            </a:pPr>
            <a:r>
              <a:rPr lang="ru-RU" sz="1600" b="1" dirty="0">
                <a:solidFill>
                  <a:srgbClr val="4E3B30"/>
                </a:solidFill>
                <a:latin typeface="Franklin Gothic Book"/>
              </a:rPr>
              <a:t>«Вавилонская башня»</a:t>
            </a:r>
          </a:p>
        </p:txBody>
      </p:sp>
    </p:spTree>
    <p:extLst>
      <p:ext uri="{BB962C8B-B14F-4D97-AF65-F5344CB8AC3E}">
        <p14:creationId xmlns:p14="http://schemas.microsoft.com/office/powerpoint/2010/main" val="25735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12974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b="1" dirty="0" smtClean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Упражнения по снятию интернет зависимости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«Создание линии времени»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ctr">
              <a:lnSpc>
                <a:spcPct val="115000"/>
              </a:lnSpc>
              <a:spcAft>
                <a:spcPts val="600"/>
              </a:spcAft>
              <a:buNone/>
            </a:pPr>
            <a:r>
              <a:rPr lang="ru-RU" b="1" dirty="0" smtClean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</a:t>
            </a:r>
            <a:r>
              <a:rPr lang="ru-RU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«Работа с беспокойством</a:t>
            </a:r>
            <a:r>
              <a:rPr lang="ru-RU" b="1" dirty="0" smtClean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»</a:t>
            </a: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«Работа с привязанностью»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</a:t>
            </a:r>
            <a:r>
              <a:rPr lang="ru-RU" sz="2400" b="1" dirty="0" err="1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Самоисцеление</a:t>
            </a: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»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«Изучение своего страха»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«Эффективность работы на компьютере»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181818"/>
                </a:solidFill>
                <a:latin typeface="Times New Roman"/>
                <a:ea typeface="Times New Roman"/>
                <a:cs typeface="Times New Roman"/>
              </a:rPr>
              <a:t>Упражнение «Избавление от негативных эмоций»</a:t>
            </a:r>
            <a:endParaRPr lang="ru-RU" sz="1800" dirty="0"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600"/>
              </a:spcAft>
            </a:pPr>
            <a:endParaRPr lang="ru-RU" sz="2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1636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Рефлексия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а) Как вы себя чувствуете сейчас?; </a:t>
            </a:r>
            <a:endParaRPr lang="ru-RU" dirty="0" smtClean="0"/>
          </a:p>
          <a:p>
            <a:r>
              <a:rPr lang="ru-RU" dirty="0" smtClean="0"/>
              <a:t>б</a:t>
            </a:r>
            <a:r>
              <a:rPr lang="ru-RU" dirty="0"/>
              <a:t>) Выполнение, какого задания вызвало наибольшие трудности? </a:t>
            </a:r>
            <a:endParaRPr lang="ru-RU" dirty="0" smtClean="0"/>
          </a:p>
          <a:p>
            <a:r>
              <a:rPr lang="ru-RU" dirty="0" smtClean="0"/>
              <a:t>Прощание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74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Круг сообщества в 9 классе по теме «Комфорт в школе»</a:t>
            </a:r>
            <a:endParaRPr lang="ru-RU" dirty="0"/>
          </a:p>
        </p:txBody>
      </p:sp>
      <p:pic>
        <p:nvPicPr>
          <p:cNvPr id="1026" name="Picture 2" descr="C:\Users\user\Desktop\I13qOUI8cyg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56792"/>
            <a:ext cx="6192688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859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dirty="0" err="1" smtClean="0"/>
              <a:t>Видеозанятия</a:t>
            </a:r>
            <a:r>
              <a:rPr lang="ru-RU" dirty="0" smtClean="0"/>
              <a:t> для обучающихся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ru-RU" dirty="0">
                <a:solidFill>
                  <a:srgbClr val="000000"/>
                </a:solidFill>
                <a:latin typeface="calibri"/>
              </a:rPr>
              <a:t>Для средних классов: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r>
              <a:rPr lang="ru-RU" u="sng" dirty="0">
                <a:solidFill>
                  <a:srgbClr val="0563C1"/>
                </a:solidFill>
                <a:latin typeface="calibri"/>
                <a:hlinkClick r:id="rId3"/>
              </a:rPr>
              <a:t>https://yadi.sk/i/7YdH8Q9nqTD4wA</a:t>
            </a:r>
            <a:r>
              <a:rPr lang="ru-RU" dirty="0">
                <a:solidFill>
                  <a:srgbClr val="000000"/>
                </a:solidFill>
                <a:latin typeface="calibri"/>
              </a:rPr>
              <a:t> Безопасность в Интернете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r>
              <a:rPr lang="ru-RU" dirty="0">
                <a:solidFill>
                  <a:srgbClr val="000000"/>
                </a:solidFill>
                <a:latin typeface="calibri"/>
              </a:rPr>
              <a:t>Для младших классов: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r>
              <a:rPr lang="ru-RU" u="sng" dirty="0">
                <a:solidFill>
                  <a:srgbClr val="0563C1"/>
                </a:solidFill>
                <a:latin typeface="calibri"/>
                <a:hlinkClick r:id="rId4"/>
              </a:rPr>
              <a:t>https://yadi.sk/i/C6h_rh-qalJr8g</a:t>
            </a:r>
            <a:r>
              <a:rPr lang="ru-RU" dirty="0">
                <a:solidFill>
                  <a:srgbClr val="000000"/>
                </a:solidFill>
                <a:latin typeface="calibri"/>
              </a:rPr>
              <a:t> Интернет: друг или враг?, 1,2 класс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r>
              <a:rPr lang="ru-RU" u="sng" dirty="0">
                <a:solidFill>
                  <a:srgbClr val="0563C1"/>
                </a:solidFill>
                <a:latin typeface="calibri"/>
                <a:hlinkClick r:id="rId5"/>
              </a:rPr>
              <a:t>https://yadi.sk/i/gNk6KJQk8LnIkA</a:t>
            </a:r>
            <a:r>
              <a:rPr lang="ru-RU" dirty="0">
                <a:solidFill>
                  <a:srgbClr val="000000"/>
                </a:solidFill>
                <a:latin typeface="calibri"/>
              </a:rPr>
              <a:t> Ребёнок и компьютер, 2-4 класс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82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0"/>
            <a:ext cx="7488832" cy="4293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2400" b="1" kern="1400" dirty="0" smtClean="0">
                <a:solidFill>
                  <a:srgbClr val="000000"/>
                </a:solidFill>
                <a:effectLst/>
                <a:latin typeface="Franklin Gothic Book"/>
              </a:rPr>
              <a:t>Представьте метафору. </a:t>
            </a:r>
            <a:r>
              <a:rPr lang="ru-RU" sz="2400" i="1" kern="1400" dirty="0" smtClean="0">
                <a:solidFill>
                  <a:srgbClr val="000000"/>
                </a:solidFill>
                <a:effectLst/>
                <a:latin typeface="Franklin Gothic Book"/>
              </a:rPr>
              <a:t> Ребенок живет в каком-то городке или поселке. За его недалекой окраиной — лес. Лес манит. Он интересен, привлекателен и опасен. Разумеется, наш ребенок, подрастая, будет как-то этот лес познавать…</a:t>
            </a:r>
            <a:r>
              <a:rPr lang="ru-RU" sz="2400" kern="1400" dirty="0" smtClean="0">
                <a:solidFill>
                  <a:srgbClr val="000000"/>
                </a:solidFill>
                <a:effectLst/>
                <a:latin typeface="Franklin Gothic Book"/>
              </a:rPr>
              <a:t/>
            </a:r>
            <a:br>
              <a:rPr lang="ru-RU" sz="2400" kern="1400" dirty="0" smtClean="0">
                <a:solidFill>
                  <a:srgbClr val="000000"/>
                </a:solidFill>
                <a:effectLst/>
                <a:latin typeface="Franklin Gothic Book"/>
              </a:rPr>
            </a:br>
            <a:r>
              <a:rPr lang="ru-RU" sz="2400" b="1" kern="1400" dirty="0" smtClean="0">
                <a:solidFill>
                  <a:srgbClr val="000000"/>
                </a:solidFill>
                <a:effectLst/>
                <a:latin typeface="Franklin Gothic Book"/>
              </a:rPr>
              <a:t>Есть три, способа, которыми это может произойти.</a:t>
            </a:r>
            <a:r>
              <a:rPr lang="ru-RU" sz="2400" kern="1400" dirty="0" smtClean="0">
                <a:solidFill>
                  <a:srgbClr val="000000"/>
                </a:solidFill>
                <a:effectLst/>
                <a:latin typeface="Franklin Gothic Book"/>
              </a:rPr>
              <a:t/>
            </a:r>
            <a:br>
              <a:rPr lang="ru-RU" sz="2400" kern="1400" dirty="0" smtClean="0">
                <a:solidFill>
                  <a:srgbClr val="000000"/>
                </a:solidFill>
                <a:effectLst/>
                <a:latin typeface="Franklin Gothic Book"/>
              </a:rPr>
            </a:br>
            <a:r>
              <a:rPr lang="ru-RU" sz="1600" kern="1400" dirty="0" smtClean="0">
                <a:solidFill>
                  <a:srgbClr val="000000"/>
                </a:solidFill>
                <a:effectLst/>
                <a:latin typeface="Franklin Gothic Book"/>
              </a:rPr>
              <a:t> </a:t>
            </a:r>
            <a:br>
              <a:rPr lang="ru-RU" sz="1600" kern="1400" dirty="0" smtClean="0">
                <a:solidFill>
                  <a:srgbClr val="000000"/>
                </a:solidFill>
                <a:effectLst/>
                <a:latin typeface="Franklin Gothic Book"/>
              </a:rPr>
            </a:b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37" y="3645024"/>
            <a:ext cx="2305125" cy="278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086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помогает в работе с родителями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Проведение родительских практикумов по профилактике и коррекции интернет зависимости детей</a:t>
            </a:r>
          </a:p>
          <a:p>
            <a:r>
              <a:rPr lang="ru-RU" dirty="0" smtClean="0"/>
              <a:t>Проведение тренингов по налаживанию детско-родительских взаимоотношений в семье</a:t>
            </a:r>
          </a:p>
          <a:p>
            <a:r>
              <a:rPr lang="ru-RU" dirty="0" smtClean="0"/>
              <a:t>Единство требований в семье всех ее членов</a:t>
            </a:r>
          </a:p>
          <a:p>
            <a:r>
              <a:rPr lang="ru-RU" dirty="0" smtClean="0"/>
              <a:t>Соблюдение режимных моментов дома</a:t>
            </a:r>
          </a:p>
          <a:p>
            <a:r>
              <a:rPr lang="ru-RU" dirty="0" smtClean="0"/>
              <a:t>Выполнение домашних обязанностей</a:t>
            </a:r>
          </a:p>
          <a:p>
            <a:r>
              <a:rPr lang="ru-RU" dirty="0" smtClean="0"/>
              <a:t>Самоконтроль</a:t>
            </a:r>
          </a:p>
          <a:p>
            <a:r>
              <a:rPr lang="ru-RU" dirty="0" smtClean="0"/>
              <a:t>Буклеты «Ребенок и компьютер», «Ребенок и интернет. Как начать», «Компьютер-друг или враг?», «Безопасный интернет нужен детям с ранних лет», «Дети и компьютеры: что такое хорошо и что такое плохо»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929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28800"/>
          </a:xfrm>
        </p:spPr>
        <p:txBody>
          <a:bodyPr>
            <a:normAutofit fontScale="90000"/>
          </a:bodyPr>
          <a:lstStyle/>
          <a:p>
            <a:r>
              <a:rPr lang="ru-RU" dirty="0"/>
              <a:t>Что делать, чтобы ребёнок не стал зависимым от компьютера? </a:t>
            </a:r>
            <a:r>
              <a:rPr lang="ru-RU" dirty="0" smtClean="0"/>
              <a:t>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Будьте для своего ребёнка авторитетом</a:t>
            </a:r>
          </a:p>
          <a:p>
            <a:r>
              <a:rPr lang="ru-RU" dirty="0"/>
              <a:t> Чётко объясните, когда и сколько по времени</a:t>
            </a:r>
          </a:p>
          <a:p>
            <a:r>
              <a:rPr lang="ru-RU" dirty="0"/>
              <a:t>можно играть за компьютером</a:t>
            </a:r>
          </a:p>
          <a:p>
            <a:r>
              <a:rPr lang="ru-RU" dirty="0"/>
              <a:t> Объясните, почему нельзя часами сидеть у экрана</a:t>
            </a:r>
          </a:p>
          <a:p>
            <a:r>
              <a:rPr lang="ru-RU" dirty="0"/>
              <a:t> Ребёнок не станет подолгу часами сидеть у экрана, если у него есть друзья, с которыми можно</a:t>
            </a:r>
          </a:p>
          <a:p>
            <a:r>
              <a:rPr lang="ru-RU" dirty="0"/>
              <a:t>подвигаться и поиграть.</a:t>
            </a:r>
          </a:p>
          <a:p>
            <a:r>
              <a:rPr lang="ru-RU" dirty="0"/>
              <a:t> Приобщайте свое чадо к домашним обязанностям.</a:t>
            </a:r>
          </a:p>
          <a:p>
            <a:r>
              <a:rPr lang="ru-RU" dirty="0"/>
              <a:t> Постарайтесь сориентировать юного человечка,</a:t>
            </a:r>
          </a:p>
          <a:p>
            <a:r>
              <a:rPr lang="ru-RU" dirty="0"/>
              <a:t>чтобы он воспринимал компьютер как удобный</a:t>
            </a:r>
          </a:p>
          <a:p>
            <a:r>
              <a:rPr lang="ru-RU" dirty="0"/>
              <a:t>и полезный компонент учебы. Компонент </a:t>
            </a:r>
            <a:r>
              <a:rPr lang="ru-RU" dirty="0" smtClean="0"/>
              <a:t>интересный, но далеко не единственный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87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Литература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Г. У. Солдатова, А. А. </a:t>
            </a:r>
            <a:r>
              <a:rPr lang="ru-RU" dirty="0" err="1"/>
              <a:t>Приезжева</a:t>
            </a:r>
            <a:r>
              <a:rPr lang="ru-RU" dirty="0"/>
              <a:t>, О. И. </a:t>
            </a:r>
            <a:r>
              <a:rPr lang="ru-RU" dirty="0" smtClean="0"/>
              <a:t>Олькина ЛИЧНОЕ–ПУБЛИЧНОЕ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smtClean="0"/>
              <a:t>  ПЕРСОНАЛЬНЫЕ </a:t>
            </a:r>
            <a:r>
              <a:rPr lang="ru-RU" dirty="0"/>
              <a:t>ДАННЫЕ И </a:t>
            </a:r>
            <a:r>
              <a:rPr lang="ru-RU" dirty="0" smtClean="0"/>
              <a:t>РЕПУТАЦИЯ В ИНТЕРНЕТЕ Практическое </a:t>
            </a:r>
            <a:r>
              <a:rPr lang="ru-RU" dirty="0"/>
              <a:t>пособие</a:t>
            </a:r>
          </a:p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ля </a:t>
            </a:r>
            <a:r>
              <a:rPr lang="ru-RU" dirty="0"/>
              <a:t>работников системы общего </a:t>
            </a:r>
            <a:r>
              <a:rPr lang="ru-RU" dirty="0" smtClean="0"/>
              <a:t>образования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46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 первый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836712"/>
            <a:ext cx="8208912" cy="576064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1400" kern="1400" dirty="0" smtClean="0">
                <a:solidFill>
                  <a:srgbClr val="000000"/>
                </a:solidFill>
                <a:effectLst/>
                <a:latin typeface="Franklin Gothic Book"/>
              </a:rPr>
              <a:t> </a:t>
            </a:r>
            <a:r>
              <a:rPr lang="ru-RU" sz="1800" kern="1400" dirty="0" smtClean="0">
                <a:solidFill>
                  <a:srgbClr val="000000"/>
                </a:solidFill>
                <a:effectLst/>
                <a:latin typeface="Franklin Gothic Book"/>
              </a:rPr>
              <a:t>С самого раннего детства нашего ребенка водят туда родители. Сначала за ручку, потом они идут рядом. Взрослый показывает ребенку лесные диковинки, рассказывает, как называются травки и птички. Учит читать следы, отличать ядовитые растения от неядовитых, поганки от съедобных грибов, безобидного ужа от опасной гадюки. Объясняет, как тут все живут, показывает — чрезвычайно важно! — как живет в лесу и что там делает он сам, родитель. Вот собираем ягоды, грибы. Кусты не рвем, грибницу не рушим. К муравейникам бережно, костры тушим тщательно, особенно в сухую пору. Вот мостик через ручей сломался, сейчас принесем пару досок, поправим… </a:t>
            </a:r>
            <a:r>
              <a:rPr lang="ru-RU" sz="1800" b="1" kern="1400" dirty="0" smtClean="0">
                <a:solidFill>
                  <a:srgbClr val="000000"/>
                </a:solidFill>
                <a:effectLst/>
                <a:latin typeface="Franklin Gothic Book"/>
              </a:rPr>
              <a:t>Дети — имитаторы. Ребенок, узнает, учится, растет, постепенно начинает ходить в лес и один, и с друзьями, но все заложенное родителем никуда не девается, лежит в основе его постепенно вырабатывающейся индивидуальной стратегии лесной жизни.</a:t>
            </a:r>
            <a:endParaRPr lang="ru-RU" sz="1800" kern="1400" dirty="0" smtClean="0">
              <a:solidFill>
                <a:srgbClr val="000000"/>
              </a:solidFill>
              <a:effectLst/>
              <a:latin typeface="Franklin Gothic Book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598"/>
              </a:spcAft>
            </a:pPr>
            <a:r>
              <a:rPr lang="ru-RU" sz="1400" kern="1400" dirty="0" smtClean="0">
                <a:solidFill>
                  <a:srgbClr val="000000"/>
                </a:solidFill>
                <a:effectLst/>
                <a:latin typeface="Franklin Gothic Book"/>
              </a:rPr>
              <a:t> 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60161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Способ второй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kern="1400" dirty="0" smtClean="0">
                <a:solidFill>
                  <a:srgbClr val="000000"/>
                </a:solidFill>
                <a:effectLst/>
                <a:latin typeface="Franklin Gothic Book"/>
              </a:rPr>
              <a:t> </a:t>
            </a:r>
            <a:r>
              <a:rPr lang="ru-RU" sz="3300" kern="1400" dirty="0" smtClean="0">
                <a:solidFill>
                  <a:srgbClr val="000000"/>
                </a:solidFill>
                <a:effectLst/>
                <a:latin typeface="Franklin Gothic Book"/>
              </a:rPr>
              <a:t>В семье лесом пугают. Говорят, что вот правильный мир — это дом, семья, огород и улицы родного поселка. В лесу все самое плохое: леший закрутит, русалка в омут утянет, баба-яга и вовсе поджарит и съест. Не ходите, дети, в лес. Естественно, при такой постановке вопроса лес обретает для ребенка просто сказочную привлекательность. Он то и дело пробирается туда сам, тайком, без карты и проводника. Ожидая всяких кромешных ужасов и прелестей, не менее кромешных. Обычные птички и цветочки привлекают его весьма умеренно (к тому же он не знает их названий, секретов и привычек, и некому ему рассказать, а без этого оно и вправду не особо интересно). Он, сознательно или подсознательно, ищет избушку бабы-яги. </a:t>
            </a:r>
            <a:r>
              <a:rPr lang="ru-RU" sz="3300" b="1" kern="1400" dirty="0" smtClean="0">
                <a:solidFill>
                  <a:srgbClr val="000000"/>
                </a:solidFill>
                <a:effectLst/>
                <a:latin typeface="Franklin Gothic Book"/>
              </a:rPr>
              <a:t>И, скорее всего, в конце концов найдет, ибо сказано: ищущий — обретет.</a:t>
            </a:r>
            <a:endParaRPr lang="ru-RU" sz="3300" kern="1400" dirty="0" smtClean="0">
              <a:solidFill>
                <a:srgbClr val="000000"/>
              </a:solidFill>
              <a:effectLst/>
              <a:latin typeface="Franklin Gothic Book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598"/>
              </a:spcAft>
            </a:pPr>
            <a:r>
              <a:rPr lang="ru-RU" sz="2800" kern="1400" dirty="0" smtClean="0">
                <a:solidFill>
                  <a:srgbClr val="000000"/>
                </a:solidFill>
                <a:effectLst/>
                <a:latin typeface="Franklin Gothic Book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48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766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Способ третий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5410944" cy="6048672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4000" kern="1400" dirty="0" smtClean="0">
                <a:solidFill>
                  <a:srgbClr val="000000"/>
                </a:solidFill>
                <a:effectLst/>
                <a:latin typeface="Franklin Gothic Book"/>
              </a:rPr>
              <a:t>В семье не пугают лесом и не водят туда. Тема вообще особо не обсуждается. Однако самого леса за околицей это, разумеется, не отменяет. Подрастая, наш ребенок, конечно, обсуждает лес с друзьями. У них есть свои легенды, страшилки. Они совершают в лес совместные, сначала осторожные, вылазки. Сперва, как умеют, познают окраины. Потом предпринимают тщательно (на детский, разумеется, лад) подготовленные экспедиции вглубь. Делятся полученной информацией, как-то переработанной их еще незрелыми мозгами. Разрушают «на пробу» муравейники. Однажды забывают затушить костер, и сгорает кусок леса и целое поле до оврага. В другой раз нашли патроны, кидали их в костер, и один из мальчишек остался без глаза. </a:t>
            </a:r>
            <a:r>
              <a:rPr lang="ru-RU" sz="4000" b="1" kern="1400" dirty="0" smtClean="0">
                <a:solidFill>
                  <a:srgbClr val="000000"/>
                </a:solidFill>
                <a:effectLst/>
                <a:latin typeface="Franklin Gothic Book"/>
              </a:rPr>
              <a:t>Постепенно в голове нашего ребенка и его сверстников складывается образ «леса»: что в нем можно найти и как им пользоваться.</a:t>
            </a:r>
            <a:endParaRPr lang="ru-RU" sz="4000" kern="1400" dirty="0" smtClean="0">
              <a:solidFill>
                <a:srgbClr val="000000"/>
              </a:solidFill>
              <a:effectLst/>
              <a:latin typeface="Franklin Gothic Book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598"/>
              </a:spcAft>
            </a:pPr>
            <a:r>
              <a:rPr lang="ru-RU" sz="2800" kern="1400" dirty="0" smtClean="0">
                <a:solidFill>
                  <a:srgbClr val="000000"/>
                </a:solidFill>
                <a:effectLst/>
                <a:latin typeface="Franklin Gothic Book"/>
              </a:rPr>
              <a:t> </a:t>
            </a:r>
          </a:p>
          <a:p>
            <a:endParaRPr lang="ru-RU" dirty="0"/>
          </a:p>
        </p:txBody>
      </p:sp>
      <p:pic>
        <p:nvPicPr>
          <p:cNvPr id="2050" name="Picture 2" descr="securing-sap-systems-your-companys-tree-of-sou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204864"/>
            <a:ext cx="288032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7DEC9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655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Причины возникновения компьютерной зависимости у детей: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отсутствие </a:t>
            </a:r>
            <a:r>
              <a:rPr lang="ru-RU" dirty="0"/>
              <a:t>самоконтроля;</a:t>
            </a:r>
          </a:p>
          <a:p>
            <a:r>
              <a:rPr lang="ru-RU" dirty="0" smtClean="0"/>
              <a:t>не </a:t>
            </a:r>
            <a:r>
              <a:rPr lang="ru-RU" dirty="0"/>
              <a:t>приучен к труду, к умению видеть работу </a:t>
            </a:r>
            <a:r>
              <a:rPr lang="ru-RU" dirty="0" smtClean="0"/>
              <a:t>и выполнять </a:t>
            </a:r>
            <a:r>
              <a:rPr lang="ru-RU" dirty="0"/>
              <a:t>ее;</a:t>
            </a:r>
          </a:p>
          <a:p>
            <a:r>
              <a:rPr lang="ru-RU" dirty="0" smtClean="0"/>
              <a:t>не </a:t>
            </a:r>
            <a:r>
              <a:rPr lang="ru-RU" dirty="0"/>
              <a:t>знает понятия сотрудничества, его </a:t>
            </a:r>
            <a:r>
              <a:rPr lang="ru-RU" dirty="0" smtClean="0"/>
              <a:t>не научен </a:t>
            </a:r>
            <a:r>
              <a:rPr lang="ru-RU" dirty="0"/>
              <a:t>советоваться, </a:t>
            </a:r>
            <a:r>
              <a:rPr lang="ru-RU" dirty="0" smtClean="0"/>
              <a:t>а значит</a:t>
            </a:r>
            <a:r>
              <a:rPr lang="ru-RU" dirty="0"/>
              <a:t>, слушать и слышать советы и рекомендации;</a:t>
            </a:r>
          </a:p>
          <a:p>
            <a:r>
              <a:rPr lang="ru-RU" dirty="0" smtClean="0"/>
              <a:t>незнание взрослыми правил </a:t>
            </a:r>
            <a:r>
              <a:rPr lang="ru-RU" dirty="0"/>
              <a:t>психогигиены</a:t>
            </a:r>
          </a:p>
          <a:p>
            <a:r>
              <a:rPr lang="ru-RU" dirty="0"/>
              <a:t>взаимодействия с компьютером, пользы </a:t>
            </a:r>
            <a:r>
              <a:rPr lang="ru-RU" dirty="0" smtClean="0"/>
              <a:t>и вреда </a:t>
            </a:r>
            <a:r>
              <a:rPr lang="ru-RU" dirty="0"/>
              <a:t>от него;</a:t>
            </a:r>
          </a:p>
          <a:p>
            <a:r>
              <a:rPr lang="ru-RU" dirty="0" smtClean="0"/>
              <a:t> </a:t>
            </a:r>
            <a:r>
              <a:rPr lang="ru-RU" dirty="0"/>
              <a:t>неуверенность ребёнка в себе, низкая самооценка, зависимость </a:t>
            </a:r>
            <a:r>
              <a:rPr lang="ru-RU" dirty="0" smtClean="0"/>
              <a:t>от мнения </a:t>
            </a:r>
            <a:r>
              <a:rPr lang="ru-RU" dirty="0"/>
              <a:t>окружающих.</a:t>
            </a:r>
          </a:p>
        </p:txBody>
      </p:sp>
    </p:spTree>
    <p:extLst>
      <p:ext uri="{BB962C8B-B14F-4D97-AF65-F5344CB8AC3E}">
        <p14:creationId xmlns:p14="http://schemas.microsoft.com/office/powerpoint/2010/main" val="85481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Страхи, связанные с темой «Дети и интернет»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579296" cy="583264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2000" i="1" kern="1400" dirty="0" smtClean="0">
                <a:solidFill>
                  <a:srgbClr val="000000"/>
                </a:solidFill>
                <a:effectLst/>
                <a:latin typeface="Times New Roman"/>
              </a:rPr>
              <a:t> </a:t>
            </a:r>
            <a:r>
              <a:rPr lang="ru-RU" sz="2400" i="1" kern="1400" dirty="0" smtClean="0">
                <a:solidFill>
                  <a:srgbClr val="000000"/>
                </a:solidFill>
                <a:effectLst/>
                <a:latin typeface="Times New Roman"/>
              </a:rPr>
              <a:t>современные дети с очень раннего возраста могут всем, даже самым интересным, игрушкам предпочитать гаджеты </a:t>
            </a:r>
            <a:endParaRPr lang="ru-RU" sz="2400" kern="1400" dirty="0" smtClean="0">
              <a:solidFill>
                <a:srgbClr val="000000"/>
              </a:solidFill>
              <a:effectLst/>
              <a:latin typeface="Franklin Gothic Book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2400" i="1" kern="1400" dirty="0" smtClean="0">
                <a:solidFill>
                  <a:srgbClr val="000000"/>
                </a:solidFill>
                <a:effectLst/>
                <a:latin typeface="Times New Roman"/>
              </a:rPr>
              <a:t> гаджет последней модели является обычной мечтой ребенка или подростка;</a:t>
            </a:r>
            <a:endParaRPr lang="ru-RU" sz="2400" kern="1400" dirty="0" smtClean="0">
              <a:solidFill>
                <a:srgbClr val="000000"/>
              </a:solidFill>
              <a:effectLst/>
              <a:latin typeface="Franklin Gothic Book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lang="ru-RU" sz="2400" i="1" kern="1400" dirty="0" smtClean="0">
                <a:solidFill>
                  <a:srgbClr val="000000"/>
                </a:solidFill>
                <a:effectLst/>
                <a:latin typeface="Times New Roman"/>
              </a:rPr>
              <a:t> родителям кажется, что многие дети и подростки могут проводить в интернете неограниченное количество времени. Если их оттуда не «вытаскивать», то они забудут про сон, еду, прогулки и, уж конечно, про приготовление уроков;</a:t>
            </a:r>
            <a:endParaRPr lang="ru-RU" sz="2400" kern="1400" dirty="0" smtClean="0">
              <a:solidFill>
                <a:srgbClr val="000000"/>
              </a:solidFill>
              <a:effectLst/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01895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kumimoji="0" lang="ru-RU" sz="2600" b="0" i="1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из интернета дети могут узнать и «забрать себе» всякую ужасную и вредную для них информацию, научиться там чему-то плохому;</a:t>
            </a:r>
            <a:endParaRPr kumimoji="0" lang="ru-RU" sz="2600" b="0" i="0" u="none" strike="noStrike" kern="14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kumimoji="0" lang="ru-RU" sz="2600" b="0" i="1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если ребенка или, особенно, подростка не пускать в интернет, он делается вялым или, наоборот, агрессивным;</a:t>
            </a:r>
            <a:endParaRPr kumimoji="0" lang="ru-RU" sz="2600" b="0" i="0" u="none" strike="noStrike" kern="14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kumimoji="0" lang="ru-RU" sz="2600" b="0" i="1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для того, чтобы туда все-таки попасть, он будет идти на самые невероятные ухищрения: лгать, манипулировать, шантажировать, иногда даже драться;</a:t>
            </a:r>
            <a:endParaRPr kumimoji="0" lang="ru-RU" sz="2600" b="0" i="0" u="none" strike="noStrike" kern="14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1400"/>
              </a:spcAft>
            </a:pPr>
            <a:r>
              <a:rPr kumimoji="0" lang="ru-RU" sz="2600" b="0" i="1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в интернете ребенку в любом возрасте легко познакомиться с темой отношения полов, причем в ее самой примитивной, вульгарной форме;</a:t>
            </a:r>
            <a:endParaRPr kumimoji="0" lang="ru-RU" sz="2600" b="0" i="0" u="none" strike="noStrike" kern="14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</a:endParaRPr>
          </a:p>
          <a:p>
            <a:pPr marL="0" lvl="0" indent="0">
              <a:lnSpc>
                <a:spcPct val="150000"/>
              </a:lnSpc>
              <a:spcBef>
                <a:spcPts val="0"/>
              </a:spcBef>
              <a:spcAft>
                <a:spcPts val="598"/>
              </a:spcAft>
            </a:pPr>
            <a:r>
              <a:rPr kumimoji="0" lang="ru-RU" sz="2600" b="0" i="1" u="none" strike="noStrike" kern="14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</a:rPr>
              <a:t>в интернете ребенка (и особенно подростка) подстерегает опасность встретиться с «плохими людьми», попасть в лапы чего-то </a:t>
            </a:r>
            <a:endParaRPr kumimoji="0" lang="ru-RU" sz="2600" b="0" i="0" u="none" strike="noStrike" kern="14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Franklin Gothic Book"/>
            </a:endParaRPr>
          </a:p>
          <a:p>
            <a:pPr lvl="0"/>
            <a:endParaRPr lang="ru-RU" sz="2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204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6"/>
            <a:ext cx="9144000" cy="673574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Autofit/>
          </a:bodyPr>
          <a:lstStyle/>
          <a:p>
            <a:r>
              <a:rPr lang="ru-RU" sz="3600" dirty="0"/>
              <a:t>Направление </a:t>
            </a:r>
            <a:r>
              <a:rPr lang="ru-RU" sz="3600" dirty="0" smtClean="0"/>
              <a:t>работы по Интернет-зависимости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pPr marL="56451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181818"/>
                </a:solidFill>
                <a:effectLst/>
                <a:latin typeface="Symbol"/>
                <a:ea typeface="Times New Roman"/>
                <a:cs typeface="Arial"/>
              </a:rPr>
              <a:t>·</a:t>
            </a:r>
            <a:r>
              <a:rPr lang="ru-RU" sz="800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        </a:t>
            </a:r>
            <a:r>
              <a:rPr lang="ru-RU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коррекция семейных отношений,</a:t>
            </a:r>
            <a:endParaRPr lang="ru-RU" sz="2400" dirty="0">
              <a:ea typeface="Calibri"/>
              <a:cs typeface="Times New Roman"/>
            </a:endParaRPr>
          </a:p>
          <a:p>
            <a:pPr marL="56451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181818"/>
                </a:solidFill>
                <a:effectLst/>
                <a:latin typeface="Symbol"/>
                <a:ea typeface="Times New Roman"/>
                <a:cs typeface="Arial"/>
              </a:rPr>
              <a:t>·</a:t>
            </a:r>
            <a:r>
              <a:rPr lang="ru-RU" sz="800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        </a:t>
            </a:r>
            <a:r>
              <a:rPr lang="ru-RU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лечение сексуальных и психологических проблем;</a:t>
            </a:r>
            <a:endParaRPr lang="ru-RU" sz="2400" dirty="0">
              <a:ea typeface="Calibri"/>
              <a:cs typeface="Times New Roman"/>
            </a:endParaRPr>
          </a:p>
          <a:p>
            <a:pPr marL="56451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181818"/>
                </a:solidFill>
                <a:effectLst/>
                <a:latin typeface="Symbol"/>
                <a:ea typeface="Times New Roman"/>
                <a:cs typeface="Arial"/>
              </a:rPr>
              <a:t>·</a:t>
            </a:r>
            <a:r>
              <a:rPr lang="ru-RU" sz="800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        </a:t>
            </a:r>
            <a:r>
              <a:rPr lang="ru-RU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лечение страхов;</a:t>
            </a:r>
            <a:endParaRPr lang="ru-RU" sz="2400" dirty="0">
              <a:ea typeface="Calibri"/>
              <a:cs typeface="Times New Roman"/>
            </a:endParaRPr>
          </a:p>
          <a:p>
            <a:pPr marL="56451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solidFill>
                  <a:srgbClr val="181818"/>
                </a:solidFill>
                <a:effectLst/>
                <a:latin typeface="Symbol"/>
                <a:ea typeface="Times New Roman"/>
                <a:cs typeface="Arial"/>
              </a:rPr>
              <a:t>·</a:t>
            </a:r>
            <a:r>
              <a:rPr lang="ru-RU" sz="800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        </a:t>
            </a:r>
            <a:r>
              <a:rPr lang="ru-RU" dirty="0" smtClean="0">
                <a:solidFill>
                  <a:srgbClr val="181818"/>
                </a:solidFill>
                <a:effectLst/>
                <a:latin typeface="Times New Roman"/>
                <a:ea typeface="Times New Roman"/>
                <a:cs typeface="Times New Roman"/>
              </a:rPr>
              <a:t>психологическая коррекция личности.</a:t>
            </a:r>
            <a:endParaRPr lang="ru-RU" sz="24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50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оды арт-терапии дома для коррекции речи младших школьников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Методы арт-терапии дома для коррекции речи младших школьников</Template>
  <TotalTime>1544</TotalTime>
  <Words>1510</Words>
  <Application>Microsoft Office PowerPoint</Application>
  <PresentationFormat>Экран (4:3)</PresentationFormat>
  <Paragraphs>161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Методы арт-терапии дома для коррекции речи младших школьников</vt:lpstr>
      <vt:lpstr>Ребенок и безопасность в интернете</vt:lpstr>
      <vt:lpstr>Представьте метафору.  Ребенок живет в каком-то городке или поселке. За его недалекой окраиной — лес. Лес манит. Он интересен, привлекателен и опасен. Разумеется, наш ребенок, подрастая, будет как-то этот лес познавать… Есть три, способа, которыми это может произойти.   </vt:lpstr>
      <vt:lpstr>Способ первый</vt:lpstr>
      <vt:lpstr>Способ второй</vt:lpstr>
      <vt:lpstr>Способ третий</vt:lpstr>
      <vt:lpstr>Причины возникновения компьютерной зависимости у детей:</vt:lpstr>
      <vt:lpstr>Страхи, связанные с темой «Дети и интернет»</vt:lpstr>
      <vt:lpstr>Презентация PowerPoint</vt:lpstr>
      <vt:lpstr>Направление работы по Интернет-зависимости</vt:lpstr>
      <vt:lpstr>Нормативы</vt:lpstr>
      <vt:lpstr>Что помогает в школе</vt:lpstr>
      <vt:lpstr>Авторская программа по развитию коррекции эмоционально-волевой сферы</vt:lpstr>
      <vt:lpstr>Каждое занятие включает в себя следующие 4 этапа:</vt:lpstr>
      <vt:lpstr>Вступление, предусматривающее создание единого психологического пространства.</vt:lpstr>
      <vt:lpstr>Основная часть: тренинг по овладению навыками и умениями</vt:lpstr>
      <vt:lpstr>Упражнения по снятию интернет зависимости</vt:lpstr>
      <vt:lpstr>Рефлексия</vt:lpstr>
      <vt:lpstr>Круг сообщества в 9 классе по теме «Комфорт в школе»</vt:lpstr>
      <vt:lpstr>Видеозанятия для обучающихся</vt:lpstr>
      <vt:lpstr>Что помогает в работе с родителями</vt:lpstr>
      <vt:lpstr>Что делать, чтобы ребёнок не стал зависимым от компьютера? </vt:lpstr>
      <vt:lpstr>Литература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Методы и приемы психотерапии по лечению компьютерной и Интернет-зависимости</dc:title>
  <dc:creator>user</dc:creator>
  <cp:lastModifiedBy>user</cp:lastModifiedBy>
  <cp:revision>22</cp:revision>
  <dcterms:created xsi:type="dcterms:W3CDTF">2021-11-08T13:02:14Z</dcterms:created>
  <dcterms:modified xsi:type="dcterms:W3CDTF">2021-11-15T13:14:34Z</dcterms:modified>
</cp:coreProperties>
</file>