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</p:sldMasterIdLst>
  <p:sldIdLst>
    <p:sldId id="256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73" r:id="rId26"/>
    <p:sldId id="274" r:id="rId27"/>
    <p:sldId id="268" r:id="rId28"/>
    <p:sldId id="269" r:id="rId29"/>
    <p:sldId id="270" r:id="rId30"/>
    <p:sldId id="275" r:id="rId31"/>
    <p:sldId id="276" r:id="rId32"/>
    <p:sldId id="277" r:id="rId33"/>
    <p:sldId id="27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33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85467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76891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1610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894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309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48939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113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43942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64369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9672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241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7807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1628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39941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340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54502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08908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17161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37648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75290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91363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31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F6D1C-85B7-471D-9A40-10662979EB1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DA0C8-278A-4657-8BC0-F4ECCF1DFD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0284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65376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10748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97092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41887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0392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2890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5659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694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64412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407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2884E-1CE7-4E03-8E37-BAF60F9C72B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75077-3FB3-4BE7-B48B-1F4162F6F17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13014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42506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89477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91399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72313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04049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41135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22103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62905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5611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616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82C91-EC20-42AA-BE58-31D85C916BC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63CDD-74D8-4EBD-A3C3-AC680851BF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0695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28846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95302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8253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7593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12234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00751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5481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78447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17225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04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34C87-AF96-4B29-87B3-D03F60AD626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D60F5-875F-400B-8841-5F70FD08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21246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60878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82998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06733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53505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9728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D392F-4ED9-441E-9566-2197C5C3110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3F9E3C-6B1D-4BAC-B686-D3B41D89130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4544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7CF26-02C9-47DB-BF42-C79DB93D943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AE5AA-195B-4222-A948-5C6E4EBFD79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760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F94A4-6C02-44A6-801C-338139A2066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34997-7944-4B09-ABCD-D4B768C4FDC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7554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EBC3D-DC65-4A37-BFB1-AE96A466B5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1FAB7-BB7A-4301-A362-E806D2CAC39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12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687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41F3C-B690-48F6-AE06-7149A9B0090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226E2-E48D-45DE-8C45-1A71784EC3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34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17DB9-BDA7-4DD1-8F72-C41CCAA0EE5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04AC7-4011-4380-90EC-C7F94155C0A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08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513C7-60BD-441C-B3C5-DBA9FA606F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DA12C-1C8D-427F-ACD2-4B778854366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483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4737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1151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329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41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26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784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158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016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8028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664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9394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8434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1682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1660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2751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854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2112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400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8699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4763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4162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19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3227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0708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8402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63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3239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8268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392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326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8129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8675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8020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953242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51487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5316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6432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9288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0731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214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6358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60920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53029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5506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137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962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074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18474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45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757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11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8076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9206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5494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9300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3492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88686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5209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2322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5953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88395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71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2125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29499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33274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84450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754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60811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9348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78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295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0069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44EC2-07FE-4F2C-BD26-D57301D41D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92FB41-9D0A-45A3-A4FE-A98EAC02D7B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703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28307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A3835D-3961-4BB0-95E5-517BDE5E2DA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A7FD-C9EF-4918-80AE-947C1EF4432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6049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CCEC-6666-435C-A1D5-216AE7FDA2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F3E24-6A4D-4820-AD04-29267889725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64374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C4B80-C532-4132-BFDF-9DD3653A4E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BFC1A-65EB-4BFE-B3C5-8993A77F0E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99040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5907-11F4-4683-952F-3378A0FF56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4BB754-09CF-46F2-A13B-553C3591B9C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0582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81C06-2BBE-4C26-A82B-E8BCCC427BC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B8BB-59FA-423E-BE9A-A51219D9A83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067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652E2-7926-46E8-A6D8-DB2377E870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D95C-BF49-4655-815B-B7C63623B57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62081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2278-3C54-4B23-BA30-10C8108C5A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2E679-ED1A-4E5B-B50A-30506DA0C77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7531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7C984-CCCB-41E8-88D3-F7C0B9E59BA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8576E-33B8-40DA-9624-C8261E19FA4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08813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343A-9305-43A0-AFD5-5764BF90DEE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74BFB-675C-447B-8175-CF06BDD4897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73819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1A40D-AF6F-4C91-960B-A0C62BC958B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5B9760-AC09-4676-B4B3-2F6F6FD1FDA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69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977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54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47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5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79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69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D498976-D866-4FF3-98BF-878AEB9B705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9177B4F-5CE1-4A65-9E1A-50F549940F77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680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355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4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44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9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440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428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BF371366-9E84-4BD3-8F35-E4FF032D7DC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17.03.2021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71AA1BC6-BD4A-4B35-B86A-948232301665}" type="slidenum">
              <a:rPr lang="ru-RU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74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1340768"/>
            <a:ext cx="6172200" cy="20882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err="1" smtClean="0"/>
              <a:t>Кинезиологические</a:t>
            </a:r>
            <a:r>
              <a:rPr lang="ru-RU" sz="3600" dirty="0" smtClean="0"/>
              <a:t> упражнения в </a:t>
            </a:r>
            <a:r>
              <a:rPr lang="ru-RU" sz="3600" smtClean="0"/>
              <a:t>работе педагога-психолога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с детьми с ОВЗ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4797152"/>
            <a:ext cx="5688632" cy="122413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Подготовила: Иванова Марина Валерьевна</a:t>
            </a:r>
            <a:r>
              <a:rPr lang="ru-RU" sz="2000" smtClean="0"/>
              <a:t>, педагог-психолог МБОУ </a:t>
            </a:r>
            <a:r>
              <a:rPr lang="ru-RU" sz="2000" dirty="0" smtClean="0"/>
              <a:t>«</a:t>
            </a:r>
            <a:r>
              <a:rPr lang="ru-RU" sz="2000" dirty="0" err="1" smtClean="0"/>
              <a:t>Подюжская</a:t>
            </a:r>
            <a:r>
              <a:rPr lang="ru-RU" sz="2000" dirty="0" smtClean="0"/>
              <a:t> СШ </a:t>
            </a:r>
            <a:r>
              <a:rPr lang="ru-RU" sz="2000" dirty="0" err="1" smtClean="0"/>
              <a:t>им.В.А.Абрамова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3035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395288" y="188913"/>
            <a:ext cx="7272337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</a:rPr>
              <a:t>8</a:t>
            </a: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Зеркальное рисование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Положить на стол  чистый  лист бумаги. Взять  в обе руки по карандашу или фломастеру рисовать одновременно обеими руками зеркально-симметричные рисунки,  буквы. </a:t>
            </a:r>
          </a:p>
        </p:txBody>
      </p:sp>
      <p:pic>
        <p:nvPicPr>
          <p:cNvPr id="5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916113"/>
            <a:ext cx="5572125" cy="1500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3644900"/>
            <a:ext cx="4043362" cy="1571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3644900"/>
            <a:ext cx="4095750" cy="1571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429250"/>
            <a:ext cx="4021137" cy="1428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7900" y="5429250"/>
            <a:ext cx="4014788" cy="14287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1795350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0" y="0"/>
            <a:ext cx="4140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 b="1">
                <a:solidFill>
                  <a:prstClr val="black"/>
                </a:solidFill>
              </a:rPr>
              <a:t>Двуручное рисование</a:t>
            </a:r>
            <a:endParaRPr lang="ru-RU" altLang="ru-RU" sz="3200">
              <a:solidFill>
                <a:prstClr val="black"/>
              </a:solidFill>
            </a:endParaRPr>
          </a:p>
        </p:txBody>
      </p:sp>
      <p:sp>
        <p:nvSpPr>
          <p:cNvPr id="12292" name="TextBox 3"/>
          <p:cNvSpPr txBox="1">
            <a:spLocks noChangeArrowheads="1"/>
          </p:cNvSpPr>
          <p:nvPr/>
        </p:nvSpPr>
        <p:spPr bwMode="auto">
          <a:xfrm>
            <a:off x="0" y="5534025"/>
            <a:ext cx="68072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Рисование больших кругов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 упором рук на локти – работают кисти рук.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Рисование маленьких кругов  - руки лежат на ребре ладони,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работают пальцы.</a:t>
            </a:r>
          </a:p>
        </p:txBody>
      </p:sp>
    </p:spTree>
    <p:extLst>
      <p:ext uri="{BB962C8B-B14F-4D97-AF65-F5344CB8AC3E}">
        <p14:creationId xmlns:p14="http://schemas.microsoft.com/office/powerpoint/2010/main" val="143768232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368152"/>
          </a:xfrm>
        </p:spPr>
        <p:txBody>
          <a:bodyPr/>
          <a:lstStyle/>
          <a:p>
            <a:r>
              <a:rPr lang="ru-RU" dirty="0" smtClean="0"/>
              <a:t>Задание-игра на развитие межполушарных связей головного мозга</a:t>
            </a:r>
            <a:endParaRPr lang="ru-RU" dirty="0"/>
          </a:p>
        </p:txBody>
      </p:sp>
      <p:pic>
        <p:nvPicPr>
          <p:cNvPr id="1026" name="Picture 2" descr="C:\Users\user\Desktop\1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36090"/>
            <a:ext cx="298992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1 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916832"/>
            <a:ext cx="3463157" cy="484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33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Задание-игра на развитие межполушарных связей головного мозга</a:t>
            </a:r>
            <a:endParaRPr lang="ru-RU" dirty="0"/>
          </a:p>
        </p:txBody>
      </p:sp>
      <p:pic>
        <p:nvPicPr>
          <p:cNvPr id="2050" name="Picture 2" descr="C:\Users\user\Desktop\1 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01467"/>
            <a:ext cx="323190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1 00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1467"/>
            <a:ext cx="3360249" cy="465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570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0" y="188913"/>
            <a:ext cx="6769100" cy="686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</a:rPr>
              <a:t>9</a:t>
            </a: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Дыхательные упражнения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– активизация работы стволовых отделов  мозга, ритмирование правого полушария.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Первый вариант. 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Вдох, пауза, выдох, пауза. Выполнение  дыхательных упражнений будет  более эффективным , если  использовать образное представление, т.е. подключать правое полушарие. Например, возможен образ желтого или оранжевого  теплого шарика, «расположившегося» в животе.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Второй вариант. 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Дыхание только через левую или через правую ноздрю.  Дыхание медленное, глубокое. Дыхание только через  левую ноздрю  активизирует работ  правого полушария, способствует  успокоению и релаксации. Дыхание только через правую ноздрю активизирует работу левого полушария, способствует решению рациональных задач.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Третий вариант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Глубокий вдох. Пауза. На выдохе произносить звуки: пф-пф-пф-пф-пф. Пауза. Вдох, пауза. На выдохе: р-р-р-р. Пауза. Вдох. Пауза. На выдохе: з-з-з-з. Пауза. Вдох. Пауза. На выдохе: ж-ж-ж-ж.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sz="20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Picture 2" descr="Картинки по запросу дыхательные упражнения через одну ноздр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781300"/>
            <a:ext cx="2627312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AutoShape 4" descr="Картинки по запросу дыхательные упражнения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3317" name="AutoShape 6" descr="Картинки по запросу дыхательные упражнения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3318" name="AutoShape 8" descr="Картинки по запросу дыхательные упражнения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3319" name="AutoShape 10" descr="Картинки по запросу дыхательные упражнения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70893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 flipH="1">
            <a:off x="9144000" y="476250"/>
            <a:ext cx="460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14339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ru-RU" altLang="ru-RU" sz="2000" b="1" smtClean="0">
                <a:latin typeface="Times New Roman" pitchFamily="18" charset="0"/>
                <a:cs typeface="Times New Roman" pitchFamily="18" charset="0"/>
              </a:rPr>
              <a:t>Пение звуков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0" y="1341438"/>
            <a:ext cx="9144000" cy="640873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Делаем глубокий вдох, а на выдохе начинаем петь звуки.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Звук 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снимает напряжение, физическую и умственную усталость.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Звук 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глубокой гармонии, состояния равновесия.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 smtClean="0"/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0" y="3357563"/>
            <a:ext cx="89852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Звук У 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чувственный звук, он помогает стабилизировать эмоциональное равновесие, положительно воздействует на психику.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Звук И 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звук разума. Долгое и протяжное пение звука И стимулирует головной мозг, глаза, нос. Когда человек достаточно долго поёт этот звук, он начинает ощущать радостное возбуждение</a:t>
            </a:r>
            <a:r>
              <a:rPr lang="ru-RU" altLang="ru-RU" sz="2000" i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</a:pPr>
            <a:endParaRPr lang="ru-RU" altLang="ru-RU" sz="3200" i="1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745153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827088" y="476250"/>
            <a:ext cx="74168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10. Глазодвигательные упражнения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Голова фиксирована. Глаза смотрят прямо  перед собой.  Необходимо отрабатывать движения глаз по четырем основным направлениям (вверх, вниз, направо, налево) и четырем вспомогательным ( по диагонали); сведение глаз к центру. Каждое из  движений делается  сначала на расстоянии вытянутой руки, затем на расстоянии локтя и, наконец около переносицы.</a:t>
            </a:r>
          </a:p>
        </p:txBody>
      </p:sp>
      <p:pic>
        <p:nvPicPr>
          <p:cNvPr id="15363" name="Рисунок 3" descr="zrenie-dokla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284538"/>
            <a:ext cx="58102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563356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354162"/>
          </a:xfrm>
        </p:spPr>
        <p:txBody>
          <a:bodyPr/>
          <a:lstStyle/>
          <a:p>
            <a:r>
              <a:rPr lang="ru-RU" dirty="0" smtClean="0"/>
              <a:t>Дидактические тетради на развитие межполушарного взаимодействия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20201111_0911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92088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251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324528" cy="1417638"/>
          </a:xfrm>
        </p:spPr>
        <p:txBody>
          <a:bodyPr/>
          <a:lstStyle/>
          <a:p>
            <a:r>
              <a:rPr lang="ru-RU" dirty="0">
                <a:solidFill>
                  <a:prstClr val="black"/>
                </a:solidFill>
              </a:rPr>
              <a:t>Дидактические тетради на развитие межполушарного взаимодействия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20201111_091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76772"/>
            <a:ext cx="7308304" cy="5481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1340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228998"/>
          </a:xfrm>
        </p:spPr>
        <p:txBody>
          <a:bodyPr/>
          <a:lstStyle/>
          <a:p>
            <a:r>
              <a:rPr lang="ru-RU" dirty="0" smtClean="0"/>
              <a:t>Доски для развития </a:t>
            </a:r>
            <a:r>
              <a:rPr lang="ru-RU" dirty="0" err="1" smtClean="0"/>
              <a:t>межполушарноговзаимодействия</a:t>
            </a:r>
            <a:endParaRPr lang="ru-RU" dirty="0"/>
          </a:p>
        </p:txBody>
      </p:sp>
      <p:pic>
        <p:nvPicPr>
          <p:cNvPr id="1026" name="Picture 2" descr="C:\Users\user\Desktop\20210317_0743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00808"/>
            <a:ext cx="339447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20210316_0850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3123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47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хема работы моз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54" b="11320"/>
          <a:stretch>
            <a:fillRect/>
          </a:stretch>
        </p:blipFill>
        <p:spPr bwMode="auto">
          <a:xfrm>
            <a:off x="1979613" y="4076700"/>
            <a:ext cx="540067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Прямоугольник 3"/>
          <p:cNvSpPr>
            <a:spLocks noChangeArrowheads="1"/>
          </p:cNvSpPr>
          <p:nvPr/>
        </p:nvSpPr>
        <p:spPr bwMode="auto">
          <a:xfrm>
            <a:off x="323850" y="260350"/>
            <a:ext cx="8496300" cy="393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Люди обладают межполушарной асимметрией и делятся на «правополушарных» и «левополушарных». По аналогии с компьютером, работа мозга «правополушарных» скорее напоминает работу сканера. То есть, эти люди легко схватывают информацию целиком, как картинку, и текст тоже воспринимают как общее впечатление. «Левополушарная» деятельность мозга больше напоминает работу текстового редактора. То есть последовательную цепочку операций, основанных на логике. Это чёткая последовательная переработка информации.</a:t>
            </a: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0" y="4005263"/>
            <a:ext cx="18351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0070C0"/>
                </a:solidFill>
              </a:rPr>
              <a:t>Математическое,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0070C0"/>
                </a:solidFill>
              </a:rPr>
              <a:t>знаковое,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0070C0"/>
                </a:solidFill>
              </a:rPr>
              <a:t>речевое, логическое.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0070C0"/>
                </a:solidFill>
              </a:rPr>
              <a:t>Отвечает за постановку целей и построение программ поведения.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7272338" y="3933825"/>
            <a:ext cx="1871662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Гуманитарное,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образное,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творческое.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Отвечает за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координацию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движений,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пространственное,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>
                <a:solidFill>
                  <a:srgbClr val="FF0000"/>
                </a:solidFill>
              </a:rPr>
              <a:t>зрительное и кинестетическое восприятие</a:t>
            </a:r>
            <a:r>
              <a:rPr lang="ru-RU" altLang="ru-RU" sz="1600" b="1">
                <a:solidFill>
                  <a:srgbClr val="FF0066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26660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556792"/>
            <a:ext cx="9144000" cy="2088232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702786867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амбидекстр тест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484313"/>
            <a:ext cx="3217863" cy="429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Прямоугольник 4"/>
          <p:cNvSpPr>
            <a:spLocks noChangeArrowheads="1"/>
          </p:cNvSpPr>
          <p:nvPr/>
        </p:nvSpPr>
        <p:spPr bwMode="auto">
          <a:xfrm>
            <a:off x="179388" y="188913"/>
            <a:ext cx="8785225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prstClr val="black"/>
                </a:solidFill>
              </a:rPr>
              <a:t>Визуальный тест психолога Владимира Пýгача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 b="1">
                <a:solidFill>
                  <a:prstClr val="black"/>
                </a:solidFill>
              </a:rPr>
              <a:t>на определение доминирующего полушария головного мозга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prstClr val="black"/>
              </a:solidFill>
            </a:endParaRPr>
          </a:p>
        </p:txBody>
      </p:sp>
      <p:sp>
        <p:nvSpPr>
          <p:cNvPr id="4100" name="Прямоугольник 5"/>
          <p:cNvSpPr>
            <a:spLocks noChangeArrowheads="1"/>
          </p:cNvSpPr>
          <p:nvPr/>
        </p:nvSpPr>
        <p:spPr bwMode="auto">
          <a:xfrm>
            <a:off x="395288" y="1484313"/>
            <a:ext cx="45720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200">
                <a:solidFill>
                  <a:prstClr val="black"/>
                </a:solidFill>
              </a:rPr>
              <a:t>Данный тест помогает определить, какое из полушарий вашего мозга более активно. Тест показывает функциональное состояние на данный момент. А в некоторых случаях  можно наблюдать момент переключения полушарий головного мозга</a:t>
            </a:r>
            <a:r>
              <a:rPr lang="ru-RU" altLang="ru-RU" sz="2400">
                <a:solidFill>
                  <a:prstClr val="black"/>
                </a:solidFill>
              </a:rPr>
              <a:t>.</a:t>
            </a:r>
            <a:r>
              <a:rPr lang="ru-RU" altLang="ru-RU" sz="2400">
                <a:solidFill>
                  <a:prstClr val="white"/>
                </a:solidFill>
                <a:latin typeface="Bookman Old Style" pitchFamily="18" charset="0"/>
              </a:rPr>
              <a:t> </a:t>
            </a:r>
            <a:r>
              <a:rPr lang="ru-RU" altLang="ru-RU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Психологическая настройка мозга длится примерно 2 мин.</a:t>
            </a:r>
          </a:p>
        </p:txBody>
      </p:sp>
      <p:sp>
        <p:nvSpPr>
          <p:cNvPr id="4101" name="Прямоугольник 6"/>
          <p:cNvSpPr>
            <a:spLocks noChangeArrowheads="1"/>
          </p:cNvSpPr>
          <p:nvPr/>
        </p:nvSpPr>
        <p:spPr bwMode="auto">
          <a:xfrm>
            <a:off x="0" y="4581525"/>
            <a:ext cx="56515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srgbClr val="FF0000"/>
                </a:solidFill>
              </a:rPr>
              <a:t>При доминировании левого полушария, у «логиков» фигура вращается вправо. При доминировании правого полушария, у «эйдетиков художественного типа» фигура начинает вращаться влево. У амбидекстров - при наклоне головы в соответствующую сторону - то вправо, то влево!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srgbClr val="FFFF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0831091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мозолистое тел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73238"/>
            <a:ext cx="3843337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Прямоугольник 3"/>
          <p:cNvSpPr>
            <a:spLocks noChangeArrowheads="1"/>
          </p:cNvSpPr>
          <p:nvPr/>
        </p:nvSpPr>
        <p:spPr bwMode="auto">
          <a:xfrm>
            <a:off x="4572000" y="2060575"/>
            <a:ext cx="4572000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</a:rPr>
              <a:t>Мозолистое тело (межполушарные связи) находится между полушариями головного мозга в теменно-затылочной части и состоит из двухсот миллионов нервных волокон. Оно необходимо для координации работы мозга и передачи информации из одного полушария в другое.</a:t>
            </a:r>
          </a:p>
        </p:txBody>
      </p:sp>
      <p:sp>
        <p:nvSpPr>
          <p:cNvPr id="5124" name="Прямоугольник 4"/>
          <p:cNvSpPr>
            <a:spLocks noChangeArrowheads="1"/>
          </p:cNvSpPr>
          <p:nvPr/>
        </p:nvSpPr>
        <p:spPr bwMode="auto">
          <a:xfrm>
            <a:off x="395288" y="260350"/>
            <a:ext cx="8208962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Единство мозга складывается из деятельности двух полушарий, тесно связанных между собой системой нервных волокон (мозолистое тело).</a:t>
            </a: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250825" y="5084763"/>
            <a:ext cx="8424863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>
                <a:solidFill>
                  <a:prstClr val="black"/>
                </a:solidFill>
              </a:rPr>
              <a:t>При любой асимметрии полушарий необходимым условием высокой интеллектуальной активности ребенка, его успешного обучения и высокой стрессоустойчивости является полноценное развитие межполушарного взаимодействия.</a:t>
            </a:r>
          </a:p>
        </p:txBody>
      </p:sp>
    </p:spTree>
    <p:extLst>
      <p:ext uri="{BB962C8B-B14F-4D97-AF65-F5344CB8AC3E}">
        <p14:creationId xmlns:p14="http://schemas.microsoft.com/office/powerpoint/2010/main" val="2908969217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2"/>
          <p:cNvSpPr txBox="1">
            <a:spLocks noChangeArrowheads="1"/>
          </p:cNvSpPr>
          <p:nvPr/>
        </p:nvSpPr>
        <p:spPr bwMode="auto">
          <a:xfrm>
            <a:off x="395288" y="476250"/>
            <a:ext cx="8424862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800">
                <a:solidFill>
                  <a:prstClr val="black"/>
                </a:solidFill>
              </a:rPr>
              <a:t>Упражнения, развивающие мозолистое тело, синхронизируют работу полушарий, улучшают мыслительную деятельность, способствуют улучшению памяти и внимания, облегчают процесс чтения и письма.</a:t>
            </a: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971550" y="3141663"/>
            <a:ext cx="7272338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>
                <a:solidFill>
                  <a:prstClr val="black"/>
                </a:solidFill>
              </a:rPr>
              <a:t>А.Л. Сиротюк представлен комплекс упражнений, рассчитанный на ежедневное выполнение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>
                <a:solidFill>
                  <a:prstClr val="black"/>
                </a:solidFill>
              </a:rPr>
              <a:t>в течение  6 – 8 недель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3200">
                <a:solidFill>
                  <a:prstClr val="black"/>
                </a:solidFill>
              </a:rPr>
              <a:t> по 15 – 20 мин.в день.  </a:t>
            </a:r>
          </a:p>
        </p:txBody>
      </p:sp>
    </p:spTree>
    <p:extLst>
      <p:ext uri="{BB962C8B-B14F-4D97-AF65-F5344CB8AC3E}">
        <p14:creationId xmlns:p14="http://schemas.microsoft.com/office/powerpoint/2010/main" val="47700391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layer.myshared.ru/5/492576/slides/slide_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6250"/>
            <a:ext cx="424815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463" y="333375"/>
            <a:ext cx="3743325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«Уши»</a:t>
            </a:r>
          </a:p>
          <a:p>
            <a:pPr algn="just">
              <a:defRPr/>
            </a:pP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Расправить и растянуть внешний край каждого уха одноименной рукой в направлении </a:t>
            </a:r>
            <a:r>
              <a:rPr lang="ru-RU" sz="2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вверх-наружу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  верхней части к мочке уха (пять раз). Помассировать ушную раковину.</a:t>
            </a:r>
          </a:p>
        </p:txBody>
      </p:sp>
      <p:pic>
        <p:nvPicPr>
          <p:cNvPr id="7172" name="Picture 2" descr="http://www.tinlib.ru/zdorove/200_uprazhnenii_dlja_razvitija_obshei_i_melkoi_motoriki/i_0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4005263"/>
            <a:ext cx="4575175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5"/>
          <p:cNvSpPr txBox="1">
            <a:spLocks noChangeArrowheads="1"/>
          </p:cNvSpPr>
          <p:nvPr/>
        </p:nvSpPr>
        <p:spPr bwMode="auto">
          <a:xfrm>
            <a:off x="0" y="2997200"/>
            <a:ext cx="4211638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b="1">
                <a:solidFill>
                  <a:prstClr val="black"/>
                </a:solidFill>
              </a:rPr>
              <a:t>2</a:t>
            </a: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«Колечки»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Поочередно и как можно быстрее перебирать пальцы рук, соединяя в кольцо с большим пальцем  последовательно указательный средний и т.д. Упражнение выполняется в прямом порядке – от указательного пальца к мизинцу и в обратном – от мизинца. Вначале движения выполняются поочередно каждой рукой, затем  - двумя одновременно.</a:t>
            </a:r>
          </a:p>
        </p:txBody>
      </p:sp>
    </p:spTree>
    <p:extLst>
      <p:ext uri="{BB962C8B-B14F-4D97-AF65-F5344CB8AC3E}">
        <p14:creationId xmlns:p14="http://schemas.microsoft.com/office/powerpoint/2010/main" val="158908765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4017962" cy="311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Прямоугольник 5"/>
          <p:cNvSpPr>
            <a:spLocks noChangeArrowheads="1"/>
          </p:cNvSpPr>
          <p:nvPr/>
        </p:nvSpPr>
        <p:spPr bwMode="auto">
          <a:xfrm>
            <a:off x="4356100" y="404813"/>
            <a:ext cx="4572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u="sng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Кулак-ребро-ладонь.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Ребёнку показывают три положения руки на плоскости стола, последовательно сменяющих друг друга: ладонь, сжатая в кулак, ладонь ребром на плоскости стола, распрямлённая ладонь на плоскости стола.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Ребёнок выполняет пробу вместе с педагогом, затем по памяти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течение 8 – 10 повторений моторной программы.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Проба выполняется сначала правой рукой, потом – левой, затем – двумя руками вместе. При усвоении программы или при затруднениях в выполнении педагог предлагает ребёнку помогать себе командами («кулак – ребро – ладонь»), произносимыми вслух или про себя.</a:t>
            </a:r>
          </a:p>
        </p:txBody>
      </p:sp>
    </p:spTree>
    <p:extLst>
      <p:ext uri="{BB962C8B-B14F-4D97-AF65-F5344CB8AC3E}">
        <p14:creationId xmlns:p14="http://schemas.microsoft.com/office/powerpoint/2010/main" val="3375978405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развитие межполушарных взаимодейств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713"/>
            <a:ext cx="4608513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Прямоугольник 3"/>
          <p:cNvSpPr>
            <a:spLocks noChangeArrowheads="1"/>
          </p:cNvSpPr>
          <p:nvPr/>
        </p:nvSpPr>
        <p:spPr bwMode="auto">
          <a:xfrm>
            <a:off x="4500563" y="260350"/>
            <a:ext cx="446405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 Лезгинка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Левую руку сложите в кулак, большой палец отставьте в сторону, кулак разверните пальцами к себе. Правой рукой прямой ладонью в горизонтальном положении прикоснитесь к мизинцу левой. После этого одновременно смените положение правой и левой рук. Повторить 6-8 раз. Добивайтесь высокой скорости смены положений.</a:t>
            </a:r>
          </a:p>
        </p:txBody>
      </p:sp>
      <p:pic>
        <p:nvPicPr>
          <p:cNvPr id="9220" name="Picture 2" descr="Картинки по запросу упражнение &quot;фонарики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076700"/>
            <a:ext cx="598170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TextBox 5"/>
          <p:cNvSpPr txBox="1">
            <a:spLocks noChangeArrowheads="1"/>
          </p:cNvSpPr>
          <p:nvPr/>
        </p:nvSpPr>
        <p:spPr bwMode="auto">
          <a:xfrm>
            <a:off x="179388" y="3573463"/>
            <a:ext cx="273685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prstClr val="black"/>
                </a:solidFill>
              </a:rPr>
              <a:t>5</a:t>
            </a:r>
            <a:r>
              <a:rPr lang="ru-RU" altLang="ru-RU" b="1">
                <a:solidFill>
                  <a:prstClr val="black"/>
                </a:solidFill>
              </a:rPr>
              <a:t>. </a:t>
            </a: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«Лягушка»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Положить руки на стол. Одна рука сжата в кулак другая  лежит на плоскости стола (ладошка). Одновременно и разнонаправленно менять положение рук.</a:t>
            </a:r>
          </a:p>
        </p:txBody>
      </p:sp>
    </p:spTree>
    <p:extLst>
      <p:ext uri="{BB962C8B-B14F-4D97-AF65-F5344CB8AC3E}">
        <p14:creationId xmlns:p14="http://schemas.microsoft.com/office/powerpoint/2010/main" val="3087468874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188913"/>
            <a:ext cx="28194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Box 3"/>
          <p:cNvSpPr txBox="1">
            <a:spLocks noChangeArrowheads="1"/>
          </p:cNvSpPr>
          <p:nvPr/>
        </p:nvSpPr>
        <p:spPr bwMode="auto">
          <a:xfrm>
            <a:off x="395288" y="333375"/>
            <a:ext cx="5761037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«Замок»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Скрестить руки ладонями друг к другу, сцепить пальцы в замок развернуть руки к себе. Двигать пальцем, который укажет взрослый. Точно и четко. Нежелательны движения соседних пальцев. Прикасаться к пальцу нельзя. В упражнении  последовательно должны участвовать все пальцы обеих рук. В дальнейшем (если занятия проводится с группой) дети могут выполнять упражнения парами.</a:t>
            </a:r>
          </a:p>
        </p:txBody>
      </p:sp>
      <p:pic>
        <p:nvPicPr>
          <p:cNvPr id="10244" name="Picture 2" descr="http://www.tinlib.ru/zdorove/200_uprazhnenii_dlja_razvitija_obshei_i_melkoi_motoriki/i_0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73463"/>
            <a:ext cx="429101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5"/>
          <p:cNvSpPr>
            <a:spLocks noChangeArrowheads="1"/>
          </p:cNvSpPr>
          <p:nvPr/>
        </p:nvSpPr>
        <p:spPr bwMode="auto">
          <a:xfrm>
            <a:off x="4716463" y="3860800"/>
            <a:ext cx="4427537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7.Ухо – нос</a:t>
            </a: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Левой рукой возьмитесь за кончик носа, а правой рукой – за противоположное ухо. Одновременно отпустите ухо и нос, хлопните в ладоши, поменяйте положение рук «с точностью до наоборот».</a:t>
            </a:r>
          </a:p>
        </p:txBody>
      </p:sp>
    </p:spTree>
    <p:extLst>
      <p:ext uri="{BB962C8B-B14F-4D97-AF65-F5344CB8AC3E}">
        <p14:creationId xmlns:p14="http://schemas.microsoft.com/office/powerpoint/2010/main" val="291481302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908</Words>
  <Application>Microsoft Office PowerPoint</Application>
  <PresentationFormat>Экран (4:3)</PresentationFormat>
  <Paragraphs>75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20</vt:i4>
      </vt:variant>
    </vt:vector>
  </HeadingPairs>
  <TitlesOfParts>
    <vt:vector size="34" baseType="lpstr"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12_Тема Office</vt:lpstr>
      <vt:lpstr>13_Тема Office</vt:lpstr>
      <vt:lpstr>14_Тема Office</vt:lpstr>
      <vt:lpstr>Кинезиологические упражнения в работе педагога-психолога  с детьми с ОВЗ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Задание-игра на развитие межполушарных связей головного мозга</vt:lpstr>
      <vt:lpstr>Задание-игра на развитие межполушарных связей головного мозга</vt:lpstr>
      <vt:lpstr>Презентация PowerPoint</vt:lpstr>
      <vt:lpstr>Пение звуков</vt:lpstr>
      <vt:lpstr>Презентация PowerPoint</vt:lpstr>
      <vt:lpstr>Дидактические тетради на развитие межполушарного взаимодействия</vt:lpstr>
      <vt:lpstr>Дидактические тетради на развитие межполушарного взаимодействия</vt:lpstr>
      <vt:lpstr>Доски для развития межполушарноговзаимодействия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Кинезиологические упражнения</dc:title>
  <dc:creator>user</dc:creator>
  <cp:lastModifiedBy>user</cp:lastModifiedBy>
  <cp:revision>10</cp:revision>
  <dcterms:created xsi:type="dcterms:W3CDTF">2020-09-22T10:15:43Z</dcterms:created>
  <dcterms:modified xsi:type="dcterms:W3CDTF">2021-03-17T04:43:25Z</dcterms:modified>
</cp:coreProperties>
</file>