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61" r:id="rId6"/>
    <p:sldId id="269" r:id="rId7"/>
    <p:sldId id="271" r:id="rId8"/>
    <p:sldId id="272" r:id="rId9"/>
    <p:sldId id="274" r:id="rId10"/>
    <p:sldId id="278" r:id="rId11"/>
    <p:sldId id="279" r:id="rId12"/>
    <p:sldId id="290" r:id="rId13"/>
    <p:sldId id="287" r:id="rId14"/>
    <p:sldId id="285" r:id="rId15"/>
    <p:sldId id="289" r:id="rId16"/>
    <p:sldId id="267" r:id="rId17"/>
    <p:sldId id="292" r:id="rId18"/>
    <p:sldId id="29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94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9A99E-24CA-4C1C-84B2-60990A772F62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30B5F8-B212-4481-9B32-3E069152C5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805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1DC8-3364-4A98-BC6D-EE92A9B3C8F5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2CCF969-827B-4A22-A4D1-22F5BC8A7C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1DC8-3364-4A98-BC6D-EE92A9B3C8F5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F969-827B-4A22-A4D1-22F5BC8A7C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1DC8-3364-4A98-BC6D-EE92A9B3C8F5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F969-827B-4A22-A4D1-22F5BC8A7C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1DC8-3364-4A98-BC6D-EE92A9B3C8F5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2CCF969-827B-4A22-A4D1-22F5BC8A7C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1DC8-3364-4A98-BC6D-EE92A9B3C8F5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F969-827B-4A22-A4D1-22F5BC8A7CC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1DC8-3364-4A98-BC6D-EE92A9B3C8F5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F969-827B-4A22-A4D1-22F5BC8A7C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1DC8-3364-4A98-BC6D-EE92A9B3C8F5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2CCF969-827B-4A22-A4D1-22F5BC8A7CC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1DC8-3364-4A98-BC6D-EE92A9B3C8F5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F969-827B-4A22-A4D1-22F5BC8A7C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1DC8-3364-4A98-BC6D-EE92A9B3C8F5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F969-827B-4A22-A4D1-22F5BC8A7C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1DC8-3364-4A98-BC6D-EE92A9B3C8F5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F969-827B-4A22-A4D1-22F5BC8A7C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61DC8-3364-4A98-BC6D-EE92A9B3C8F5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F969-827B-4A22-A4D1-22F5BC8A7CC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1F61DC8-3364-4A98-BC6D-EE92A9B3C8F5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2CCF969-827B-4A22-A4D1-22F5BC8A7CC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02624" cy="4104456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 </a:t>
            </a:r>
            <a:r>
              <a:rPr lang="ru-RU" sz="3100" i="1" dirty="0" smtClean="0"/>
              <a:t>Из опыта работы по </a:t>
            </a:r>
            <a:r>
              <a:rPr lang="ru-RU" sz="3100" i="1" dirty="0" smtClean="0">
                <a:effectLst/>
              </a:rPr>
              <a:t>Программе </a:t>
            </a:r>
            <a:r>
              <a:rPr lang="ru-RU" sz="3100" i="1" dirty="0" err="1">
                <a:effectLst/>
              </a:rPr>
              <a:t>коррекционно</a:t>
            </a:r>
            <a:r>
              <a:rPr lang="ru-RU" sz="3100" i="1" dirty="0">
                <a:effectLst/>
              </a:rPr>
              <a:t> – развивающих занятий по развитию эмоционально-волевой сферы у детей младшего школьного возраста (1-4 классы) </a:t>
            </a:r>
            <a:br>
              <a:rPr lang="ru-RU" sz="3100" i="1" dirty="0">
                <a:effectLst/>
              </a:rPr>
            </a:br>
            <a:r>
              <a:rPr lang="ru-RU" sz="3100" i="1" dirty="0">
                <a:effectLst/>
              </a:rPr>
              <a:t>с ограниченными возможностями здоровья</a:t>
            </a:r>
            <a:br>
              <a:rPr lang="ru-RU" sz="3100" i="1" dirty="0">
                <a:effectLst/>
              </a:rPr>
            </a:br>
            <a:r>
              <a:rPr lang="ru-RU" sz="3100" i="1" dirty="0">
                <a:effectLst/>
              </a:rPr>
              <a:t>              « Развитие эмоционального мира детей»</a:t>
            </a:r>
            <a:br>
              <a:rPr lang="ru-RU" sz="3100" i="1" dirty="0">
                <a:effectLst/>
              </a:rPr>
            </a:br>
            <a:endParaRPr lang="ru-RU" sz="31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5157192"/>
            <a:ext cx="7776864" cy="864096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/>
              <a:t> Разработала: Иванова Марина Валерьевна</a:t>
            </a:r>
          </a:p>
          <a:p>
            <a:pPr algn="ctr"/>
            <a:r>
              <a:rPr lang="ru-RU" dirty="0"/>
              <a:t>                                                                                                                     </a:t>
            </a:r>
            <a:r>
              <a:rPr lang="ru-RU" dirty="0" smtClean="0"/>
              <a:t>педагог-психолог МБОУ «</a:t>
            </a:r>
            <a:r>
              <a:rPr lang="ru-RU" dirty="0" err="1" smtClean="0"/>
              <a:t>Подюжская</a:t>
            </a:r>
            <a:r>
              <a:rPr lang="ru-RU" dirty="0" smtClean="0"/>
              <a:t> СШ </a:t>
            </a:r>
            <a:r>
              <a:rPr lang="ru-RU" dirty="0" err="1" smtClean="0"/>
              <a:t>им.В.А.Абрамова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169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Эмоции и чувства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Андрей\Desktop\с рабочего стола\Новая папка (3)\Изображение 0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3960440" cy="541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ндрей\Desktop\с рабочего стола\Новая папка (3)\Изображение 0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761"/>
            <a:ext cx="4497079" cy="541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90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1124744"/>
          </a:xfrm>
        </p:spPr>
        <p:txBody>
          <a:bodyPr/>
          <a:lstStyle/>
          <a:p>
            <a:r>
              <a:rPr lang="ru-RU" dirty="0" smtClean="0"/>
              <a:t>             </a:t>
            </a:r>
            <a:r>
              <a:rPr lang="ru-RU" i="1" dirty="0" smtClean="0"/>
              <a:t>Нарисуй  эмоцию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Андрей\Desktop\с рабочего стола\Новая папка (3)\Изображение 0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50253"/>
            <a:ext cx="7920880" cy="537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24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620688"/>
            <a:ext cx="8686800" cy="8640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Коллажи «Мои мечты», «День красоты»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611279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80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79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66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620688"/>
            <a:ext cx="8686800" cy="677760"/>
          </a:xfrm>
        </p:spPr>
        <p:txBody>
          <a:bodyPr/>
          <a:lstStyle/>
          <a:p>
            <a:pPr algn="ctr"/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9592" y="1600200"/>
            <a:ext cx="4392488" cy="4724400"/>
          </a:xfrm>
        </p:spPr>
        <p:txBody>
          <a:bodyPr/>
          <a:lstStyle/>
          <a:p>
            <a:r>
              <a:rPr lang="ru-RU" dirty="0"/>
              <a:t>Дерево </a:t>
            </a:r>
            <a:r>
              <a:rPr lang="ru-RU" dirty="0" smtClean="0"/>
              <a:t>настроений</a:t>
            </a:r>
          </a:p>
          <a:p>
            <a:r>
              <a:rPr lang="ru-RU" dirty="0" smtClean="0"/>
              <a:t>Барометр настроений</a:t>
            </a:r>
          </a:p>
          <a:p>
            <a:r>
              <a:rPr lang="ru-RU" dirty="0"/>
              <a:t>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96752"/>
            <a:ext cx="367240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89238"/>
            <a:ext cx="5328592" cy="127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018" y="2789238"/>
            <a:ext cx="5345257" cy="127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5" y="2871511"/>
            <a:ext cx="5544616" cy="1195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563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692696"/>
            <a:ext cx="8686800" cy="864096"/>
          </a:xfrm>
        </p:spPr>
        <p:txBody>
          <a:bodyPr/>
          <a:lstStyle/>
          <a:p>
            <a:r>
              <a:rPr lang="ru-RU" dirty="0" smtClean="0"/>
              <a:t>                        Ромашка</a:t>
            </a:r>
            <a:endParaRPr lang="ru-RU" dirty="0"/>
          </a:p>
        </p:txBody>
      </p:sp>
      <p:pic>
        <p:nvPicPr>
          <p:cNvPr id="12290" name="Picture 2" descr="C:\Users\Андрей\Desktop\с рабочего стола\Фото СРЦН\IMG_20130324_18435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90775"/>
            <a:ext cx="41910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Андрей\Desktop\с рабочего стола\Фото СРЦН\IMG_20130324_1849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33625"/>
            <a:ext cx="43434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25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Ладошки</a:t>
            </a:r>
            <a:endParaRPr lang="ru-RU" dirty="0"/>
          </a:p>
        </p:txBody>
      </p:sp>
      <p:pic>
        <p:nvPicPr>
          <p:cNvPr id="6146" name="Picture 2" descr="C:\Users\Андрей\Desktop\с рабочего стола\Фото СРЦН\IMG_20130324_18483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1412776"/>
            <a:ext cx="858768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0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48680"/>
            <a:ext cx="8686800" cy="7467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Список </a:t>
            </a:r>
            <a:r>
              <a:rPr lang="ru-RU" dirty="0"/>
              <a:t>использованной литературы: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544616"/>
          </a:xfrm>
        </p:spPr>
        <p:txBody>
          <a:bodyPr>
            <a:normAutofit/>
          </a:bodyPr>
          <a:lstStyle/>
          <a:p>
            <a:r>
              <a:rPr lang="ru-RU" sz="1600" dirty="0" smtClean="0"/>
              <a:t>1.Алябьева </a:t>
            </a:r>
            <a:r>
              <a:rPr lang="ru-RU" sz="1600" dirty="0"/>
              <a:t>Е.А. </a:t>
            </a:r>
            <a:r>
              <a:rPr lang="ru-RU" sz="1600" dirty="0" err="1"/>
              <a:t>Психогимнастика</a:t>
            </a:r>
            <a:r>
              <a:rPr lang="ru-RU" sz="1600" dirty="0"/>
              <a:t> в начальной школе: Методические материалы в помощь психологам и педагогам. - М: ТЦ Сфера, 2005.-88с.</a:t>
            </a:r>
          </a:p>
          <a:p>
            <a:r>
              <a:rPr lang="ru-RU" sz="1600" dirty="0"/>
              <a:t>2.Гиппенрейтер Ю.Б. Общаться с ребенком. Как?- М:АСТ:Астрель, 2007.</a:t>
            </a:r>
          </a:p>
          <a:p>
            <a:r>
              <a:rPr lang="ru-RU" sz="1600" dirty="0"/>
              <a:t>3.КатаеваЛ.И.Работа психолога с застенчивыми детьми.- М: Книголюб,2004-56 с. (Психологическая служба)</a:t>
            </a:r>
          </a:p>
          <a:p>
            <a:r>
              <a:rPr lang="ru-RU" sz="1600" dirty="0"/>
              <a:t>4.Кряжева </a:t>
            </a:r>
            <a:r>
              <a:rPr lang="ru-RU" sz="1600" dirty="0" err="1"/>
              <a:t>Н.Л.Развитие</a:t>
            </a:r>
            <a:r>
              <a:rPr lang="ru-RU" sz="1600" dirty="0"/>
              <a:t> эмоционального мира детей.- Екатеринбург-У-Фактория, 2004г.</a:t>
            </a:r>
          </a:p>
          <a:p>
            <a:r>
              <a:rPr lang="ru-RU" sz="1600" dirty="0"/>
              <a:t>5.Ларина </a:t>
            </a:r>
            <a:r>
              <a:rPr lang="ru-RU" sz="1600" dirty="0" err="1"/>
              <a:t>И.А.Как</a:t>
            </a:r>
            <a:r>
              <a:rPr lang="ru-RU" sz="1600" dirty="0"/>
              <a:t> пережить подростковый кризис. Психологическая работа с родителями. М:Генезис, 2004 г.-176 с.( Серия «Психолог в школе»)</a:t>
            </a:r>
          </a:p>
          <a:p>
            <a:r>
              <a:rPr lang="ru-RU" sz="1600" dirty="0"/>
              <a:t>6.Лютова Е.К., Монина Г.Б. Шпаргалка для взрослых.:</a:t>
            </a:r>
            <a:r>
              <a:rPr lang="ru-RU" sz="1600" dirty="0" err="1"/>
              <a:t>Психокоррекционная</a:t>
            </a:r>
            <a:r>
              <a:rPr lang="ru-RU" sz="1600" dirty="0"/>
              <a:t> работа с </a:t>
            </a:r>
            <a:r>
              <a:rPr lang="ru-RU" sz="1600" dirty="0" err="1"/>
              <a:t>гиперактивными</a:t>
            </a:r>
            <a:r>
              <a:rPr lang="ru-RU" sz="1600" dirty="0"/>
              <a:t>, агрессивными, тревожными и аутичными детьми.- СПб.:Речь,2005.-136 с.</a:t>
            </a:r>
          </a:p>
          <a:p>
            <a:r>
              <a:rPr lang="ru-RU" sz="1600" dirty="0"/>
              <a:t>7.Психологический комфорт в школе: как его достичь: акции, тренинги, семинары/</a:t>
            </a:r>
            <a:r>
              <a:rPr lang="ru-RU" sz="1600" dirty="0" err="1"/>
              <a:t>авт-сост.Е.П.Картушина</a:t>
            </a:r>
            <a:r>
              <a:rPr lang="ru-RU" sz="1600" dirty="0"/>
              <a:t>, </a:t>
            </a:r>
            <a:r>
              <a:rPr lang="ru-RU" sz="1600" dirty="0" err="1"/>
              <a:t>Т.В.Романенко</a:t>
            </a:r>
            <a:r>
              <a:rPr lang="ru-RU" sz="1600" dirty="0"/>
              <a:t>- Волгоград: Учитель,2009-239с.</a:t>
            </a:r>
          </a:p>
          <a:p>
            <a:r>
              <a:rPr lang="ru-RU" sz="1600" dirty="0"/>
              <a:t>8.Слободняк </a:t>
            </a:r>
            <a:r>
              <a:rPr lang="ru-RU" sz="1600" dirty="0" err="1"/>
              <a:t>Н.П.Психологическая</a:t>
            </a:r>
            <a:r>
              <a:rPr lang="ru-RU" sz="1600" dirty="0"/>
              <a:t> помощь школьникам с проблемами в обучении: </a:t>
            </a:r>
            <a:r>
              <a:rPr lang="ru-RU" sz="1600" dirty="0" err="1"/>
              <a:t>Практ</a:t>
            </a:r>
            <a:r>
              <a:rPr lang="ru-RU" sz="1600" dirty="0"/>
              <a:t>. пособие- М: Айрис-пресс, 2003 г.</a:t>
            </a:r>
          </a:p>
          <a:p>
            <a:r>
              <a:rPr lang="ru-RU" sz="1600" dirty="0"/>
              <a:t>9. </a:t>
            </a:r>
            <a:r>
              <a:rPr lang="ru-RU" sz="1600" dirty="0" err="1"/>
              <a:t>Слободняк</a:t>
            </a:r>
            <a:r>
              <a:rPr lang="ru-RU" sz="1600" dirty="0"/>
              <a:t> Н.П. Формирование эмоционально-волевой регуляции учащихся начальной школы: 60 конспектов занятий: Практическое пособие.-М.: </a:t>
            </a:r>
            <a:r>
              <a:rPr lang="ru-RU" sz="1600" dirty="0" err="1"/>
              <a:t>Айрисс</a:t>
            </a:r>
            <a:r>
              <a:rPr lang="ru-RU" sz="1600" dirty="0"/>
              <a:t>-пресс, 2004.-176 с.</a:t>
            </a:r>
          </a:p>
          <a:p>
            <a:r>
              <a:rPr lang="ru-RU" sz="1600" dirty="0"/>
              <a:t>10.Савченко М.Ю. Профориентация. Личностное развитие.</a:t>
            </a:r>
          </a:p>
          <a:p>
            <a:r>
              <a:rPr lang="ru-RU" sz="1600" dirty="0"/>
              <a:t>11.Тренинг жизненных навыков для подростков с трудностями социальной адаптации./Под науч. Ред. </a:t>
            </a:r>
            <a:r>
              <a:rPr lang="ru-RU" sz="1600" dirty="0" err="1"/>
              <a:t>А.Ф.Шадуры</a:t>
            </a:r>
            <a:r>
              <a:rPr lang="ru-RU" sz="1600" dirty="0"/>
              <a:t> - СПб: </a:t>
            </a:r>
            <a:r>
              <a:rPr lang="ru-RU" sz="1600" dirty="0" err="1"/>
              <a:t>Издат</a:t>
            </a:r>
            <a:r>
              <a:rPr lang="ru-RU" sz="1600" dirty="0"/>
              <a:t>-во «Речь»,2005 г.</a:t>
            </a:r>
          </a:p>
        </p:txBody>
      </p:sp>
    </p:spTree>
    <p:extLst>
      <p:ext uri="{BB962C8B-B14F-4D97-AF65-F5344CB8AC3E}">
        <p14:creationId xmlns:p14="http://schemas.microsoft.com/office/powerpoint/2010/main" val="167678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-243407"/>
            <a:ext cx="8452048" cy="15841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sz="5400" dirty="0" smtClean="0"/>
          </a:p>
          <a:p>
            <a:pPr marL="0" indent="0">
              <a:buNone/>
            </a:pPr>
            <a:r>
              <a:rPr lang="ru-RU" sz="5400" dirty="0"/>
              <a:t> </a:t>
            </a:r>
            <a:r>
              <a:rPr lang="ru-RU" sz="5400" dirty="0" smtClean="0"/>
              <a:t> </a:t>
            </a:r>
            <a:r>
              <a:rPr lang="ru-RU" sz="5400" b="1" dirty="0" smtClean="0"/>
              <a:t>СПАСИБО ЗА ВНИМАНИЕ!!!</a:t>
            </a:r>
            <a:endParaRPr lang="ru-RU" sz="5400" b="1" dirty="0"/>
          </a:p>
        </p:txBody>
      </p:sp>
      <p:pic>
        <p:nvPicPr>
          <p:cNvPr id="1026" name="Picture 2" descr="C:\Users\user\Desktop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488832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56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620688"/>
            <a:ext cx="8686800" cy="1080120"/>
          </a:xfrm>
        </p:spPr>
        <p:txBody>
          <a:bodyPr/>
          <a:lstStyle/>
          <a:p>
            <a:pPr algn="ctr"/>
            <a:r>
              <a:rPr lang="ru-RU" dirty="0" smtClean="0"/>
              <a:t>Аннотация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196752"/>
            <a:ext cx="7408333" cy="49294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Данная </a:t>
            </a:r>
            <a:r>
              <a:rPr lang="ru-RU" dirty="0" err="1"/>
              <a:t>модифированная</a:t>
            </a:r>
            <a:r>
              <a:rPr lang="ru-RU" dirty="0"/>
              <a:t> </a:t>
            </a:r>
            <a:r>
              <a:rPr lang="ru-RU" dirty="0" smtClean="0"/>
              <a:t>программа </a:t>
            </a:r>
            <a:r>
              <a:rPr lang="ru-RU" dirty="0"/>
              <a:t>«Развитие эмоционального мира детей» предназначена для работы с детьми </a:t>
            </a:r>
            <a:r>
              <a:rPr lang="ru-RU" dirty="0" smtClean="0"/>
              <a:t>с ОВЗ младшего школьного </a:t>
            </a:r>
            <a:r>
              <a:rPr lang="ru-RU" dirty="0"/>
              <a:t>возраста по развитию и коррекции эмоционально-волевой сферы детей, рассчитанная на 16 часов. Данная программа может быть использована в работе  педагогов-психологов, воспитателей, учителей начальных классов, социальных педагогов, классных руководителей. </a:t>
            </a:r>
          </a:p>
        </p:txBody>
      </p:sp>
    </p:spTree>
    <p:extLst>
      <p:ext uri="{BB962C8B-B14F-4D97-AF65-F5344CB8AC3E}">
        <p14:creationId xmlns:p14="http://schemas.microsoft.com/office/powerpoint/2010/main" val="271611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612844"/>
            <a:ext cx="8352928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            Актуальность </a:t>
            </a:r>
          </a:p>
          <a:p>
            <a:r>
              <a:rPr lang="ru-RU" sz="2400" dirty="0" smtClean="0"/>
              <a:t>Еще в Древней Греции было известно : «В здоровом теле - здоровый дух». Современные исследования подтверждают взаимосвязь между эмоциональным состоянием человека и его физическим здоровьем. К сожалению около 70 % современных школьников  имеют отклонения в эмоциональной, волевой и нравственных сферах. Целью воспитания должны стать развитие межличностного взаимодействия ребенка со взрослыми и сверстниками, помощь в осознании своего реального «Я» и повышение самооценки. Чрезвычайная актуальность проблемы эмоционального здоровья детей требует создание программы комплексного развития и коррекции различных сторон психики детей, которая может включать в себя специальные занятия.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7943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764704"/>
            <a:ext cx="8686800" cy="936104"/>
          </a:xfrm>
        </p:spPr>
        <p:txBody>
          <a:bodyPr/>
          <a:lstStyle/>
          <a:p>
            <a:pPr algn="ctr"/>
            <a:r>
              <a:rPr lang="ru-RU" dirty="0" smtClean="0"/>
              <a:t>Задачи программы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84784"/>
            <a:ext cx="7408333" cy="496855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b="1" i="1" dirty="0"/>
              <a:t>Обучающие:</a:t>
            </a:r>
          </a:p>
          <a:p>
            <a:r>
              <a:rPr lang="ru-RU" dirty="0"/>
              <a:t>1) формирование практического владения выразительными движениями (мимикой, жестами, пантомимикой);</a:t>
            </a:r>
          </a:p>
          <a:p>
            <a:r>
              <a:rPr lang="ru-RU" dirty="0"/>
              <a:t>2) обучение правилам поведения.</a:t>
            </a:r>
          </a:p>
          <a:p>
            <a:r>
              <a:rPr lang="ru-RU" b="1" i="1" dirty="0"/>
              <a:t>Развивающие: </a:t>
            </a:r>
          </a:p>
          <a:p>
            <a:r>
              <a:rPr lang="ru-RU" dirty="0"/>
              <a:t>1)повышение уровня самоконтроля в отношении своего эмоционального состояния;</a:t>
            </a:r>
          </a:p>
          <a:p>
            <a:r>
              <a:rPr lang="ru-RU" dirty="0"/>
              <a:t>2)снятие тревожности и предупреждение возможных страхов, внутренних конфликтов и др.;</a:t>
            </a:r>
          </a:p>
          <a:p>
            <a:r>
              <a:rPr lang="ru-RU" dirty="0"/>
              <a:t>3)повышение самооценки и развитие потенциальных возможностей детей;</a:t>
            </a:r>
          </a:p>
          <a:p>
            <a:r>
              <a:rPr lang="ru-RU" dirty="0"/>
              <a:t>4)совершенствование памяти, внимания, мышления. </a:t>
            </a:r>
          </a:p>
          <a:p>
            <a:r>
              <a:rPr lang="ru-RU" b="1" i="1" dirty="0"/>
              <a:t>Воспитательные:</a:t>
            </a:r>
          </a:p>
          <a:p>
            <a:r>
              <a:rPr lang="ru-RU" dirty="0"/>
              <a:t>1)воспитание лучшего понимания себя и других;</a:t>
            </a:r>
          </a:p>
        </p:txBody>
      </p:sp>
    </p:spTree>
    <p:extLst>
      <p:ext uri="{BB962C8B-B14F-4D97-AF65-F5344CB8AC3E}">
        <p14:creationId xmlns:p14="http://schemas.microsoft.com/office/powerpoint/2010/main" val="302780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 работе с детьми </a:t>
            </a:r>
            <a:r>
              <a:rPr lang="ru-RU" dirty="0" smtClean="0"/>
              <a:t>с ОВЗ </a:t>
            </a:r>
            <a:r>
              <a:rPr lang="ru-RU" dirty="0"/>
              <a:t>используются следующие методы:</a:t>
            </a:r>
            <a:br>
              <a:rPr lang="ru-RU" dirty="0"/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algn="ctr"/>
            <a:r>
              <a:rPr lang="ru-RU" sz="2800" dirty="0"/>
              <a:t>- имитационные и ролевые игры;</a:t>
            </a:r>
          </a:p>
          <a:p>
            <a:pPr algn="ctr"/>
            <a:r>
              <a:rPr lang="ru-RU" sz="2800" dirty="0"/>
              <a:t>-</a:t>
            </a:r>
            <a:r>
              <a:rPr lang="ru-RU" sz="2800" dirty="0" err="1"/>
              <a:t>психогимнастика</a:t>
            </a:r>
            <a:r>
              <a:rPr lang="ru-RU" sz="2800" dirty="0"/>
              <a:t>;</a:t>
            </a:r>
          </a:p>
          <a:p>
            <a:pPr algn="ctr"/>
            <a:r>
              <a:rPr lang="ru-RU" sz="2800" dirty="0"/>
              <a:t>-рисуночные методы;</a:t>
            </a:r>
          </a:p>
          <a:p>
            <a:pPr algn="ctr"/>
            <a:r>
              <a:rPr lang="ru-RU" sz="2800" dirty="0"/>
              <a:t>-элементы групповой дискуссии;</a:t>
            </a:r>
          </a:p>
          <a:p>
            <a:pPr algn="ctr"/>
            <a:r>
              <a:rPr lang="ru-RU" sz="2800" dirty="0"/>
              <a:t>-техники, приемы </a:t>
            </a:r>
            <a:r>
              <a:rPr lang="ru-RU" sz="2800" dirty="0" err="1"/>
              <a:t>саморегуляции</a:t>
            </a:r>
            <a:r>
              <a:rPr lang="ru-RU" sz="2800" dirty="0"/>
              <a:t>;</a:t>
            </a:r>
          </a:p>
          <a:p>
            <a:pPr algn="ctr"/>
            <a:r>
              <a:rPr lang="ru-RU" sz="2800" dirty="0"/>
              <a:t>-метод направленного воображения;</a:t>
            </a:r>
          </a:p>
          <a:p>
            <a:pPr algn="ctr"/>
            <a:r>
              <a:rPr lang="ru-RU" sz="2800" dirty="0"/>
              <a:t>-дыхательные и двигательные упражнения;</a:t>
            </a:r>
          </a:p>
          <a:p>
            <a:pPr algn="ctr"/>
            <a:r>
              <a:rPr lang="ru-RU" sz="2800" dirty="0"/>
              <a:t>-чтение литературы;</a:t>
            </a:r>
          </a:p>
          <a:p>
            <a:pPr algn="ctr"/>
            <a:r>
              <a:rPr lang="ru-RU" sz="2800" dirty="0"/>
              <a:t>-беседа.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615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Тематическое планирование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400" dirty="0" smtClean="0"/>
              <a:t>Чувства </a:t>
            </a:r>
            <a:r>
              <a:rPr lang="ru-RU" sz="2400" dirty="0"/>
              <a:t>и эмоции без слов</a:t>
            </a:r>
            <a:r>
              <a:rPr lang="ru-RU" sz="2400" dirty="0" smtClean="0"/>
              <a:t>.</a:t>
            </a:r>
          </a:p>
          <a:p>
            <a:pPr algn="ctr"/>
            <a:r>
              <a:rPr lang="ru-RU" sz="2400" dirty="0"/>
              <a:t>Эмоции и </a:t>
            </a:r>
            <a:r>
              <a:rPr lang="ru-RU" sz="2400" dirty="0" smtClean="0"/>
              <a:t>мимика.</a:t>
            </a:r>
          </a:p>
          <a:p>
            <a:pPr algn="ctr"/>
            <a:r>
              <a:rPr lang="ru-RU" sz="2400" dirty="0"/>
              <a:t>Я и наши эмоции</a:t>
            </a:r>
            <a:r>
              <a:rPr lang="ru-RU" sz="2400" dirty="0" smtClean="0"/>
              <a:t>.</a:t>
            </a:r>
          </a:p>
          <a:p>
            <a:pPr algn="ctr"/>
            <a:r>
              <a:rPr lang="ru-RU" sz="2400" dirty="0" smtClean="0"/>
              <a:t>Тренинг </a:t>
            </a:r>
            <a:r>
              <a:rPr lang="ru-RU" sz="2400" dirty="0"/>
              <a:t>выражения чувств</a:t>
            </a:r>
            <a:r>
              <a:rPr lang="ru-RU" sz="2400" dirty="0" smtClean="0"/>
              <a:t>.</a:t>
            </a:r>
          </a:p>
          <a:p>
            <a:pPr algn="ctr"/>
            <a:r>
              <a:rPr lang="ru-RU" sz="2400" dirty="0"/>
              <a:t>Тренинг выражения </a:t>
            </a:r>
            <a:r>
              <a:rPr lang="ru-RU" sz="2400" dirty="0" smtClean="0"/>
              <a:t>эмоций.</a:t>
            </a:r>
          </a:p>
          <a:p>
            <a:pPr algn="ctr"/>
            <a:r>
              <a:rPr lang="ru-RU" sz="2400" dirty="0"/>
              <a:t>Цветовой </a:t>
            </a:r>
            <a:r>
              <a:rPr lang="ru-RU" sz="2400" dirty="0" smtClean="0"/>
              <a:t>карнавал.</a:t>
            </a:r>
          </a:p>
          <a:p>
            <a:pPr algn="ctr"/>
            <a:r>
              <a:rPr lang="ru-RU" sz="2400" dirty="0"/>
              <a:t>«Эмоции и поведение</a:t>
            </a:r>
            <a:r>
              <a:rPr lang="ru-RU" sz="2400" dirty="0" smtClean="0"/>
              <a:t>».</a:t>
            </a:r>
          </a:p>
          <a:p>
            <a:pPr algn="ctr"/>
            <a:r>
              <a:rPr lang="ru-RU" sz="2400" dirty="0"/>
              <a:t>Закрепление пройденного материала, привитие навыков </a:t>
            </a:r>
            <a:r>
              <a:rPr lang="ru-RU" sz="2400" dirty="0" smtClean="0"/>
              <a:t>бесконфликтного </a:t>
            </a:r>
            <a:r>
              <a:rPr lang="ru-RU" sz="2400" dirty="0"/>
              <a:t>поведения. </a:t>
            </a:r>
            <a:endParaRPr lang="ru-RU" sz="2400" dirty="0" smtClean="0"/>
          </a:p>
          <a:p>
            <a:pPr algn="ctr"/>
            <a:r>
              <a:rPr lang="ru-RU" sz="2400" dirty="0" smtClean="0"/>
              <a:t>Планета нашей школы.</a:t>
            </a:r>
          </a:p>
          <a:p>
            <a:pPr algn="ctr"/>
            <a:r>
              <a:rPr lang="ru-RU" sz="2400" dirty="0"/>
              <a:t>Психологический </a:t>
            </a:r>
            <a:r>
              <a:rPr lang="ru-RU" sz="2400" dirty="0" smtClean="0"/>
              <a:t>КВН.</a:t>
            </a:r>
          </a:p>
          <a:p>
            <a:pPr algn="ctr"/>
            <a:r>
              <a:rPr lang="ru-RU" sz="2400" dirty="0"/>
              <a:t>Игра по станциям «Мы и эмоции</a:t>
            </a:r>
            <a:r>
              <a:rPr lang="ru-RU" sz="2400" dirty="0" smtClean="0"/>
              <a:t>».</a:t>
            </a:r>
          </a:p>
          <a:p>
            <a:pPr algn="ctr"/>
            <a:r>
              <a:rPr lang="ru-RU" sz="2400" dirty="0"/>
              <a:t>Психологический тренинг «Культура эмоций и чувств</a:t>
            </a:r>
            <a:r>
              <a:rPr lang="ru-RU" sz="2400" dirty="0" smtClean="0"/>
              <a:t>».</a:t>
            </a:r>
          </a:p>
          <a:p>
            <a:pPr algn="ctr"/>
            <a:r>
              <a:rPr lang="ru-RU" sz="2400" dirty="0"/>
              <a:t>Путешествие «Острова радости и успеха</a:t>
            </a:r>
            <a:r>
              <a:rPr lang="ru-RU" sz="2400" dirty="0" smtClean="0"/>
              <a:t>».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7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171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Каждое занятие включает в себя следующие 4 этапа: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1</a:t>
            </a:r>
            <a:r>
              <a:rPr lang="ru-RU" dirty="0"/>
              <a:t>.	Вступление, предусматривающее создание единого психологического пространства.</a:t>
            </a:r>
          </a:p>
          <a:p>
            <a:r>
              <a:rPr lang="ru-RU" dirty="0"/>
              <a:t>2.	Основная часть, состоящая из дискуссии для создания рефлексии и непосредственного тренинга по овладению навыками и умениями.</a:t>
            </a:r>
          </a:p>
          <a:p>
            <a:r>
              <a:rPr lang="ru-RU" dirty="0"/>
              <a:t>3.	Заключение, включающее в себя релаксационные и восстановительные упражнения.</a:t>
            </a:r>
          </a:p>
          <a:p>
            <a:r>
              <a:rPr lang="ru-RU" dirty="0"/>
              <a:t>4.	Подведение итогов, направленное на закрепление и получение обратной связи.</a:t>
            </a:r>
          </a:p>
        </p:txBody>
      </p:sp>
    </p:spTree>
    <p:extLst>
      <p:ext uri="{BB962C8B-B14F-4D97-AF65-F5344CB8AC3E}">
        <p14:creationId xmlns:p14="http://schemas.microsoft.com/office/powerpoint/2010/main" val="238967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04664"/>
            <a:ext cx="86868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Вступление, предусматривающее создание единого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психологического </a:t>
            </a:r>
            <a:r>
              <a:rPr lang="ru-RU" dirty="0"/>
              <a:t>пространства.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dirty="0"/>
              <a:t>«Как ты себя сегодня чувствуешь?» </a:t>
            </a:r>
            <a:endParaRPr lang="ru-RU" sz="2400" dirty="0" smtClean="0"/>
          </a:p>
          <a:p>
            <a:pPr algn="ctr"/>
            <a:r>
              <a:rPr lang="ru-RU" sz="2400" dirty="0" smtClean="0"/>
              <a:t>Игра «Ласковое имя».</a:t>
            </a:r>
            <a:endParaRPr lang="ru-RU" sz="2400" dirty="0"/>
          </a:p>
          <a:p>
            <a:pPr algn="ctr"/>
            <a:r>
              <a:rPr lang="ru-RU" sz="2400" dirty="0"/>
              <a:t>Игра «Глаза в  глаза</a:t>
            </a:r>
            <a:r>
              <a:rPr lang="ru-RU" sz="2400" dirty="0" smtClean="0"/>
              <a:t>»</a:t>
            </a:r>
          </a:p>
          <a:p>
            <a:pPr algn="ctr"/>
            <a:r>
              <a:rPr lang="ru-RU" sz="2400" dirty="0"/>
              <a:t>Игра «Цвет моего настроения</a:t>
            </a:r>
            <a:r>
              <a:rPr lang="ru-RU" sz="2400" dirty="0" smtClean="0"/>
              <a:t>»</a:t>
            </a:r>
          </a:p>
          <a:p>
            <a:pPr algn="ctr"/>
            <a:r>
              <a:rPr lang="ru-RU" sz="2400" dirty="0"/>
              <a:t>«Приветствие друг друга</a:t>
            </a:r>
            <a:r>
              <a:rPr lang="ru-RU" sz="2400" dirty="0" smtClean="0"/>
              <a:t>»</a:t>
            </a:r>
          </a:p>
          <a:p>
            <a:pPr algn="ctr"/>
            <a:r>
              <a:rPr lang="ru-RU" sz="2400" dirty="0"/>
              <a:t>«Аплодисменты</a:t>
            </a:r>
            <a:r>
              <a:rPr lang="ru-RU" sz="2400" dirty="0" smtClean="0"/>
              <a:t>»</a:t>
            </a:r>
          </a:p>
          <a:p>
            <a:pPr algn="ctr"/>
            <a:r>
              <a:rPr lang="ru-RU" sz="2400" dirty="0"/>
              <a:t>«Поздороваемся</a:t>
            </a:r>
            <a:r>
              <a:rPr lang="ru-RU" sz="2400" dirty="0" smtClean="0"/>
              <a:t>»</a:t>
            </a:r>
          </a:p>
          <a:p>
            <a:pPr algn="ctr"/>
            <a:r>
              <a:rPr lang="ru-RU" sz="2400" dirty="0"/>
              <a:t>Упражнение «Доброе тепло</a:t>
            </a:r>
            <a:r>
              <a:rPr lang="ru-RU" sz="2400" dirty="0" smtClean="0"/>
              <a:t>»</a:t>
            </a:r>
          </a:p>
          <a:p>
            <a:pPr algn="ctr"/>
            <a:r>
              <a:rPr lang="ru-RU" sz="2400" dirty="0" smtClean="0"/>
              <a:t>«Что я люблю, что не люблю»</a:t>
            </a:r>
          </a:p>
          <a:p>
            <a:pPr algn="ctr"/>
            <a:r>
              <a:rPr lang="ru-RU" sz="2400" dirty="0" smtClean="0"/>
              <a:t>Ипподром</a:t>
            </a:r>
          </a:p>
          <a:p>
            <a:pPr algn="ctr"/>
            <a:r>
              <a:rPr lang="ru-RU" sz="2400" dirty="0" smtClean="0"/>
              <a:t>«Все, некоторые, только я»</a:t>
            </a:r>
          </a:p>
          <a:p>
            <a:pPr algn="ctr"/>
            <a:r>
              <a:rPr lang="ru-RU" sz="2400" dirty="0" smtClean="0"/>
              <a:t>«Колечко»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4187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32656"/>
            <a:ext cx="86868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sz="2800" i="1" dirty="0"/>
              <a:t>Основная </a:t>
            </a:r>
            <a:r>
              <a:rPr lang="ru-RU" sz="2800" i="1" dirty="0" smtClean="0"/>
              <a:t>часть: тренинг </a:t>
            </a:r>
            <a:r>
              <a:rPr lang="ru-RU" sz="2800" i="1" dirty="0"/>
              <a:t>по овладению </a:t>
            </a: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i="1" dirty="0" smtClean="0"/>
              <a:t>навыками </a:t>
            </a:r>
            <a:r>
              <a:rPr lang="ru-RU" sz="2800" i="1" dirty="0"/>
              <a:t>и умениями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0" y="980728"/>
            <a:ext cx="3475112" cy="6048672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4900" dirty="0"/>
              <a:t>«Классификация чувств»</a:t>
            </a:r>
          </a:p>
          <a:p>
            <a:pPr algn="ctr"/>
            <a:r>
              <a:rPr lang="ru-RU" sz="4900" dirty="0"/>
              <a:t>Упражнение «Чувство на спине»</a:t>
            </a:r>
          </a:p>
          <a:p>
            <a:pPr algn="ctr"/>
            <a:r>
              <a:rPr lang="ru-RU" sz="4900" dirty="0"/>
              <a:t>Упражнение «Тренируем эмоции»</a:t>
            </a:r>
          </a:p>
          <a:p>
            <a:pPr algn="ctr"/>
            <a:r>
              <a:rPr lang="ru-RU" sz="4900" dirty="0"/>
              <a:t>Упражнение «Встреча эмоций»</a:t>
            </a:r>
          </a:p>
          <a:p>
            <a:pPr algn="ctr"/>
            <a:r>
              <a:rPr lang="ru-RU" sz="4900" dirty="0"/>
              <a:t>Отгадай эмоцию по рисунку.</a:t>
            </a:r>
          </a:p>
          <a:p>
            <a:pPr algn="ctr"/>
            <a:r>
              <a:rPr lang="ru-RU" sz="4900" dirty="0"/>
              <a:t>Игра «Кто это?»</a:t>
            </a:r>
          </a:p>
          <a:p>
            <a:pPr algn="ctr"/>
            <a:r>
              <a:rPr lang="ru-RU" sz="4900" dirty="0"/>
              <a:t>«Покажи»</a:t>
            </a:r>
          </a:p>
          <a:p>
            <a:pPr algn="ctr"/>
            <a:r>
              <a:rPr lang="ru-RU" sz="4900" dirty="0"/>
              <a:t>«Счет» </a:t>
            </a:r>
          </a:p>
          <a:p>
            <a:pPr algn="ctr"/>
            <a:r>
              <a:rPr lang="ru-RU" sz="4900" dirty="0"/>
              <a:t>Упражнение «Загадочная походка»</a:t>
            </a:r>
          </a:p>
          <a:p>
            <a:pPr algn="ctr"/>
            <a:r>
              <a:rPr lang="ru-RU" sz="4900" dirty="0"/>
              <a:t>Игра «Я справлюсь»</a:t>
            </a:r>
          </a:p>
          <a:p>
            <a:pPr algn="ctr"/>
            <a:r>
              <a:rPr lang="ru-RU" sz="4900" dirty="0"/>
              <a:t>Упражнение «Я глазами других»</a:t>
            </a:r>
          </a:p>
          <a:p>
            <a:pPr algn="ctr"/>
            <a:r>
              <a:rPr lang="ru-RU" sz="4900" dirty="0"/>
              <a:t>«Рисуем чувства»</a:t>
            </a:r>
          </a:p>
          <a:p>
            <a:pPr algn="ctr"/>
            <a:r>
              <a:rPr lang="ru-RU" sz="4900" dirty="0"/>
              <a:t>«Невербальный подарок </a:t>
            </a:r>
            <a:r>
              <a:rPr lang="ru-RU" sz="4900" dirty="0" smtClean="0"/>
              <a:t>команде»</a:t>
            </a:r>
          </a:p>
          <a:p>
            <a:pPr algn="ctr"/>
            <a:r>
              <a:rPr lang="ru-RU" sz="4900" dirty="0" smtClean="0"/>
              <a:t>«Испорченный </a:t>
            </a:r>
            <a:r>
              <a:rPr lang="ru-RU" sz="4900" dirty="0"/>
              <a:t>телефон»</a:t>
            </a:r>
          </a:p>
          <a:p>
            <a:pPr algn="ctr"/>
            <a:r>
              <a:rPr lang="ru-RU" sz="4900" dirty="0"/>
              <a:t>«Подбери к сюжету эмоцию»</a:t>
            </a:r>
          </a:p>
          <a:p>
            <a:pPr algn="ctr"/>
            <a:r>
              <a:rPr lang="ru-RU" sz="4900" dirty="0"/>
              <a:t>«Море волнуется раз…»</a:t>
            </a:r>
          </a:p>
          <a:p>
            <a:pPr algn="ctr"/>
            <a:r>
              <a:rPr lang="ru-RU" sz="4900" dirty="0"/>
              <a:t>Угадай эмоцию по интонации </a:t>
            </a:r>
            <a:endParaRPr lang="ru-RU" sz="4900" dirty="0" smtClean="0"/>
          </a:p>
          <a:p>
            <a:pPr algn="ctr"/>
            <a:r>
              <a:rPr lang="ru-RU" sz="4900" dirty="0" smtClean="0"/>
              <a:t>Ромашка</a:t>
            </a:r>
            <a:endParaRPr lang="ru-RU" sz="4900" dirty="0"/>
          </a:p>
          <a:p>
            <a:pPr algn="ctr"/>
            <a:r>
              <a:rPr lang="ru-RU" sz="4900" dirty="0"/>
              <a:t>«Миманс»</a:t>
            </a:r>
          </a:p>
          <a:p>
            <a:pPr algn="ctr"/>
            <a:r>
              <a:rPr lang="ru-RU" sz="4900" dirty="0"/>
              <a:t>«Различная походка»</a:t>
            </a:r>
          </a:p>
          <a:p>
            <a:pPr algn="ctr"/>
            <a:r>
              <a:rPr lang="ru-RU" sz="4900" dirty="0" smtClean="0"/>
              <a:t>Реклама</a:t>
            </a:r>
          </a:p>
          <a:p>
            <a:pPr algn="ctr"/>
            <a:r>
              <a:rPr lang="ru-RU" sz="4900" dirty="0" smtClean="0"/>
              <a:t>«Тропа»</a:t>
            </a:r>
            <a:endParaRPr lang="ru-RU" sz="4900" dirty="0"/>
          </a:p>
          <a:p>
            <a:endParaRPr lang="ru-RU" sz="3400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23928" y="764704"/>
            <a:ext cx="5067672" cy="6093296"/>
          </a:xfrm>
        </p:spPr>
        <p:txBody>
          <a:bodyPr>
            <a:noAutofit/>
          </a:bodyPr>
          <a:lstStyle/>
          <a:p>
            <a:r>
              <a:rPr lang="ru-RU" sz="1600" dirty="0"/>
              <a:t>«Покажи сказку»</a:t>
            </a:r>
          </a:p>
          <a:p>
            <a:pPr algn="ctr"/>
            <a:r>
              <a:rPr lang="ru-RU" sz="1600" dirty="0"/>
              <a:t>«Изобрази пословицу»</a:t>
            </a:r>
          </a:p>
          <a:p>
            <a:pPr algn="ctr"/>
            <a:r>
              <a:rPr lang="ru-RU" sz="1600" dirty="0"/>
              <a:t>«Прочти стихотворение  А.Барто с разной интонацией»</a:t>
            </a:r>
          </a:p>
          <a:p>
            <a:pPr algn="ctr"/>
            <a:r>
              <a:rPr lang="ru-RU" sz="1600" dirty="0"/>
              <a:t>Правила эффективного общения</a:t>
            </a:r>
          </a:p>
          <a:p>
            <a:pPr algn="ctr"/>
            <a:r>
              <a:rPr lang="ru-RU" sz="1600" dirty="0"/>
              <a:t>«Ситуация</a:t>
            </a:r>
            <a:r>
              <a:rPr lang="ru-RU" sz="1600" dirty="0" smtClean="0"/>
              <a:t>»</a:t>
            </a:r>
          </a:p>
          <a:p>
            <a:pPr algn="ctr"/>
            <a:r>
              <a:rPr lang="ru-RU" sz="1600" dirty="0"/>
              <a:t>«Поздороваемся»</a:t>
            </a:r>
          </a:p>
          <a:p>
            <a:pPr algn="ctr"/>
            <a:r>
              <a:rPr lang="ru-RU" sz="1600" dirty="0"/>
              <a:t>«Бег сороконожки»</a:t>
            </a:r>
          </a:p>
          <a:p>
            <a:pPr algn="ctr"/>
            <a:r>
              <a:rPr lang="ru-RU" sz="1600" dirty="0"/>
              <a:t>«Счет»</a:t>
            </a:r>
          </a:p>
          <a:p>
            <a:pPr algn="ctr"/>
            <a:r>
              <a:rPr lang="ru-RU" sz="1600" dirty="0"/>
              <a:t>«Покажи»</a:t>
            </a:r>
          </a:p>
          <a:p>
            <a:pPr algn="ctr"/>
            <a:r>
              <a:rPr lang="ru-RU" sz="1600" dirty="0"/>
              <a:t>«Слушай внимательно</a:t>
            </a:r>
            <a:r>
              <a:rPr lang="ru-RU" sz="1600" dirty="0" smtClean="0"/>
              <a:t>»</a:t>
            </a:r>
            <a:endParaRPr lang="ru-RU" sz="1600" dirty="0"/>
          </a:p>
          <a:p>
            <a:pPr algn="ctr"/>
            <a:r>
              <a:rPr lang="ru-RU" sz="1600" dirty="0"/>
              <a:t>«Подарок без слов»</a:t>
            </a:r>
          </a:p>
          <a:p>
            <a:pPr algn="ctr"/>
            <a:r>
              <a:rPr lang="ru-RU" sz="1600" dirty="0"/>
              <a:t>«Мимика человека»</a:t>
            </a:r>
          </a:p>
          <a:p>
            <a:pPr algn="ctr"/>
            <a:r>
              <a:rPr lang="ru-RU" sz="1600" dirty="0"/>
              <a:t>«Зоопарк настроений»</a:t>
            </a:r>
          </a:p>
          <a:p>
            <a:pPr algn="ctr"/>
            <a:r>
              <a:rPr lang="ru-RU" sz="1600" dirty="0"/>
              <a:t>«Угадай эмоцию»</a:t>
            </a:r>
          </a:p>
          <a:p>
            <a:pPr algn="ctr"/>
            <a:r>
              <a:rPr lang="ru-RU" sz="1600" dirty="0"/>
              <a:t>«Живая иллюстрация»</a:t>
            </a:r>
          </a:p>
          <a:p>
            <a:pPr algn="ctr"/>
            <a:r>
              <a:rPr lang="ru-RU" sz="1600" dirty="0"/>
              <a:t>«Изобрази животное»</a:t>
            </a:r>
          </a:p>
          <a:p>
            <a:pPr algn="ctr"/>
            <a:r>
              <a:rPr lang="ru-RU" sz="1600" dirty="0"/>
              <a:t>«Пантомимические сценки</a:t>
            </a:r>
            <a:r>
              <a:rPr lang="ru-RU" sz="1600" dirty="0" smtClean="0"/>
              <a:t>»</a:t>
            </a:r>
          </a:p>
          <a:p>
            <a:pPr algn="ctr"/>
            <a:r>
              <a:rPr lang="ru-RU" sz="1600" dirty="0" smtClean="0"/>
              <a:t>«Скульптура»</a:t>
            </a:r>
          </a:p>
          <a:p>
            <a:pPr algn="ctr"/>
            <a:r>
              <a:rPr lang="ru-RU" sz="1600" dirty="0" smtClean="0"/>
              <a:t>«Печатная машинка»</a:t>
            </a:r>
          </a:p>
          <a:p>
            <a:pPr algn="ctr"/>
            <a:r>
              <a:rPr lang="ru-RU" sz="1600" dirty="0" smtClean="0"/>
              <a:t>«Вавилонская башня»</a:t>
            </a:r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pPr marL="0" indent="0"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3029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343</TotalTime>
  <Words>895</Words>
  <Application>Microsoft Office PowerPoint</Application>
  <PresentationFormat>Экран (4:3)</PresentationFormat>
  <Paragraphs>131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 Из опыта работы по Программе коррекционно – развивающих занятий по развитию эмоционально-волевой сферы у детей младшего школьного возраста (1-4 классы)  с ограниченными возможностями здоровья               « Развитие эмоционального мира детей» </vt:lpstr>
      <vt:lpstr>Аннотация</vt:lpstr>
      <vt:lpstr>Презентация PowerPoint</vt:lpstr>
      <vt:lpstr>Задачи программы</vt:lpstr>
      <vt:lpstr>В работе с детьми с ОВЗ используются следующие методы: </vt:lpstr>
      <vt:lpstr>       Тематическое планирование</vt:lpstr>
      <vt:lpstr>Каждое занятие включает в себя следующие 4 этапа:</vt:lpstr>
      <vt:lpstr>Вступление, предусматривающее создание единого  психологического пространства.</vt:lpstr>
      <vt:lpstr> Основная часть: тренинг по овладению  навыками и умениями</vt:lpstr>
      <vt:lpstr>               Эмоции и чувства</vt:lpstr>
      <vt:lpstr>             Нарисуй  эмоцию</vt:lpstr>
      <vt:lpstr>Коллажи «Мои мечты», «День красоты»</vt:lpstr>
      <vt:lpstr>Презентация PowerPoint</vt:lpstr>
      <vt:lpstr>Рефлексия</vt:lpstr>
      <vt:lpstr>                        Ромашка</vt:lpstr>
      <vt:lpstr>                       Ладошки</vt:lpstr>
      <vt:lpstr>   Список использованной литературы: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 опыта работы по социально-реабилитационной программе «Развитие эмоционального мира детей»</dc:title>
  <dc:creator>Андрей</dc:creator>
  <cp:lastModifiedBy>user</cp:lastModifiedBy>
  <cp:revision>29</cp:revision>
  <cp:lastPrinted>2020-10-28T04:37:00Z</cp:lastPrinted>
  <dcterms:created xsi:type="dcterms:W3CDTF">2013-04-08T16:47:51Z</dcterms:created>
  <dcterms:modified xsi:type="dcterms:W3CDTF">2020-10-28T06:19:16Z</dcterms:modified>
</cp:coreProperties>
</file>