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0" r:id="rId3"/>
    <p:sldMasterId id="2147483714" r:id="rId4"/>
    <p:sldMasterId id="2147483738" r:id="rId5"/>
    <p:sldMasterId id="2147483750" r:id="rId6"/>
  </p:sldMasterIdLst>
  <p:sldIdLst>
    <p:sldId id="257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76" r:id="rId15"/>
    <p:sldId id="279" r:id="rId16"/>
    <p:sldId id="277" r:id="rId17"/>
    <p:sldId id="274" r:id="rId18"/>
    <p:sldId id="272" r:id="rId19"/>
    <p:sldId id="270" r:id="rId20"/>
    <p:sldId id="278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4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24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2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9CE93-1842-4C8A-A769-128AB2C68107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9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FB0F4-810D-4EF4-8DE3-E4D4235EF540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94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0BBFF-5653-4A5E-9CD4-AD170A520F01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14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9DDDD-5B9D-4363-A878-9A45656BD0C9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54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14CF1-26DE-4D09-8035-88031A8AF1F5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60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BBA97-D223-48AF-9097-C6BBF540C255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96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C769D-98ED-4F0D-8A5D-38EF679B733E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018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47C80-9B90-499D-8760-2D0311D00489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01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710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2987-C2C7-4D14-80B4-B21041C31516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9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25983-CF8E-4792-9FBF-D0AE789BE93F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638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A4FC6-82D3-4788-9CA7-E5BCC33407A1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41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1B5D7-0C4F-476A-B8ED-BB976E99322B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786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64C81-2C99-4CE6-82ED-19747CA1778D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404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9CE93-1842-4C8A-A769-128AB2C68107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379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FB0F4-810D-4EF4-8DE3-E4D4235EF540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74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0BBFF-5653-4A5E-9CD4-AD170A520F01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09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9DDDD-5B9D-4363-A878-9A45656BD0C9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96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14CF1-26DE-4D09-8035-88031A8AF1F5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0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68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BBA97-D223-48AF-9097-C6BBF540C255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775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C769D-98ED-4F0D-8A5D-38EF679B733E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75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47C80-9B90-499D-8760-2D0311D00489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41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2987-C2C7-4D14-80B4-B21041C31516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142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25983-CF8E-4792-9FBF-D0AE789BE93F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38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A4FC6-82D3-4788-9CA7-E5BCC33407A1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31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1B5D7-0C4F-476A-B8ED-BB976E99322B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463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64C81-2C99-4CE6-82ED-19747CA1778D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4189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597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2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86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1585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43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826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80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9003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334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0824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754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3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959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1833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400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816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741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00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181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690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857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6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7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465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213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486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411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5753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984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11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9011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11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116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7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028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6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0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9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D660CB1-EB14-41FF-AF33-AE759D59F544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0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D660CB1-EB14-41FF-AF33-AE759D59F544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4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2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0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AA61-48DB-4119-ABA5-615B4E417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E380D-4BCD-4BF3-B6EC-7A37FE80D0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82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187624" y="1124744"/>
            <a:ext cx="6984776" cy="26197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 опыта работы родительского клуба «</a:t>
            </a:r>
            <a:r>
              <a:rPr lang="ru-RU" dirty="0" err="1" smtClean="0"/>
              <a:t>Абвгдейка</a:t>
            </a:r>
            <a:r>
              <a:rPr lang="ru-RU" dirty="0" smtClean="0"/>
              <a:t>» за 2019-2021 учебные года</a:t>
            </a:r>
            <a:endParaRPr lang="ru-RU"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221088"/>
            <a:ext cx="7406640" cy="14401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Иванова Марина Валерьевна, учитель-логопед МБОУ «</a:t>
            </a:r>
            <a:r>
              <a:rPr lang="ru-RU" dirty="0" err="1" smtClean="0">
                <a:solidFill>
                  <a:schemeClr val="tx1"/>
                </a:solidFill>
              </a:rPr>
              <a:t>Подюжская</a:t>
            </a:r>
            <a:r>
              <a:rPr lang="ru-RU" dirty="0" smtClean="0">
                <a:solidFill>
                  <a:schemeClr val="tx1"/>
                </a:solidFill>
              </a:rPr>
              <a:t> СШ </a:t>
            </a:r>
            <a:r>
              <a:rPr lang="ru-RU" dirty="0" err="1" smtClean="0">
                <a:solidFill>
                  <a:schemeClr val="tx1"/>
                </a:solidFill>
              </a:rPr>
              <a:t>им.В.А.Абрамова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51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562893"/>
            <a:ext cx="8229600" cy="1143000"/>
          </a:xfrm>
        </p:spPr>
        <p:txBody>
          <a:bodyPr/>
          <a:lstStyle/>
          <a:p>
            <a:r>
              <a:rPr lang="ru-RU" dirty="0" smtClean="0"/>
              <a:t>Игра «Где находится звук»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3744416" cy="4800600"/>
          </a:xfrm>
        </p:spPr>
        <p:txBody>
          <a:bodyPr>
            <a:normAutofit fontScale="92500" lnSpcReduction="20000"/>
          </a:bodyPr>
          <a:lstStyle/>
          <a:p>
            <a:pPr marL="274320" lvl="0" indent="-274320">
              <a:spcBef>
                <a:spcPct val="20000"/>
              </a:spcBef>
              <a:buClr>
                <a:srgbClr val="9C5252"/>
              </a:buClr>
              <a:buSzPct val="85000"/>
              <a:buFont typeface="Brush Script MT" pitchFamily="66" charset="0"/>
              <a:buChar char="O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научить ребенка определять звук в слове (в начале, середине или конце слова). </a:t>
            </a:r>
          </a:p>
          <a:p>
            <a:pPr marL="274320" lvl="0" indent="-274320">
              <a:spcBef>
                <a:spcPct val="20000"/>
              </a:spcBef>
              <a:buClr>
                <a:srgbClr val="9C5252"/>
              </a:buClr>
              <a:buSzPct val="85000"/>
              <a:buFont typeface="Brush Script MT" pitchFamily="66" charset="0"/>
              <a:buChar char="O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взрослый показывает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детям картинки, выделяя заданный звук в слове голосом, спрашивает, где находится заданный звук: в начале, середине или конце слова. Ребенок передвигает бабочку-адмирал на соответствующую кувшинку (1,2,3).</a:t>
            </a:r>
          </a:p>
          <a:p>
            <a:endParaRPr lang="ru-RU" dirty="0"/>
          </a:p>
        </p:txBody>
      </p:sp>
      <p:pic>
        <p:nvPicPr>
          <p:cNvPr id="6" name="Picture 2" descr="C:\Users\1\Desktop\Выставка Экология\ЛОГОКУБ 1\101_1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1"/>
            <a:ext cx="3960440" cy="4320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0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6294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Выделение звука на фоне слова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83568" y="1564432"/>
            <a:ext cx="4680520" cy="5293568"/>
          </a:xfrm>
        </p:spPr>
        <p:txBody>
          <a:bodyPr/>
          <a:lstStyle/>
          <a:p>
            <a:pPr marL="273050" lvl="0" indent="-2730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i="1" kern="0" dirty="0">
                <a:solidFill>
                  <a:srgbClr val="000000"/>
                </a:solidFill>
                <a:latin typeface="Arial"/>
              </a:rPr>
              <a:t>Игра «</a:t>
            </a:r>
            <a:r>
              <a:rPr lang="ru-RU" altLang="ru-RU" sz="2000" i="1" kern="0" dirty="0" smtClean="0">
                <a:solidFill>
                  <a:srgbClr val="000000"/>
                </a:solidFill>
                <a:latin typeface="Arial"/>
              </a:rPr>
              <a:t>Домик»</a:t>
            </a:r>
            <a:endParaRPr lang="ru-RU" altLang="ru-RU" sz="2000" kern="0" dirty="0">
              <a:solidFill>
                <a:srgbClr val="000000"/>
              </a:solidFill>
              <a:latin typeface="Arial"/>
            </a:endParaRPr>
          </a:p>
          <a:p>
            <a:pPr marL="273050" lvl="0" indent="-2730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 Нарисовать домик на бумаге, положить его в файл. Домик </a:t>
            </a:r>
            <a:r>
              <a:rPr lang="ru-RU" altLang="ru-RU" sz="2000" kern="0" dirty="0">
                <a:solidFill>
                  <a:srgbClr val="000000"/>
                </a:solidFill>
                <a:latin typeface="Arial"/>
              </a:rPr>
              <a:t>надо заселить буквами С и </a:t>
            </a: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Ш ( можно другими звуками, которые закрепляет произношение ребенок). Родитель  </a:t>
            </a:r>
            <a:r>
              <a:rPr lang="ru-RU" altLang="ru-RU" sz="2000" kern="0" dirty="0">
                <a:solidFill>
                  <a:srgbClr val="000000"/>
                </a:solidFill>
                <a:latin typeface="Arial"/>
              </a:rPr>
              <a:t>называет слова, а </a:t>
            </a: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ребенок заполняет </a:t>
            </a:r>
            <a:r>
              <a:rPr lang="ru-RU" altLang="ru-RU" sz="2000" kern="0" dirty="0">
                <a:solidFill>
                  <a:srgbClr val="000000"/>
                </a:solidFill>
                <a:latin typeface="Arial"/>
              </a:rPr>
              <a:t>клетки квадратов  Х или </a:t>
            </a: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О фломастером: </a:t>
            </a:r>
            <a:r>
              <a:rPr lang="ru-RU" altLang="ru-RU" sz="2000" kern="0" dirty="0">
                <a:solidFill>
                  <a:srgbClr val="000000"/>
                </a:solidFill>
                <a:latin typeface="Arial"/>
              </a:rPr>
              <a:t>если услышите звук С-О, если Ш-Х</a:t>
            </a: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. Игра по типу игры крестики-нолики.</a:t>
            </a:r>
          </a:p>
          <a:p>
            <a:pPr marL="273050" lvl="0" indent="-27305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kern="0" dirty="0" smtClean="0">
                <a:solidFill>
                  <a:srgbClr val="000000"/>
                </a:solidFill>
                <a:latin typeface="Arial"/>
              </a:rPr>
              <a:t>Если по диагонали, вертикально или горизонтально вышел Х, то на крыше пишем букву Ш, если О, то на крыше заселяем букву С.</a:t>
            </a:r>
            <a:endParaRPr lang="ru-RU" altLang="ru-RU" sz="2000" kern="0" dirty="0">
              <a:solidFill>
                <a:srgbClr val="000000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6" name="Picture 2" descr="C:\Users\user\Desktop\20201216_074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057804" cy="4032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122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r>
              <a:rPr lang="ru-RU" dirty="0" smtClean="0"/>
              <a:t>Работа с разрезной азбукой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4464496" cy="475252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Учить анализировать слова и работать над составлением новых слов.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составить ряд слов, каждое из которых отличается от предыдущего только одной буквой; добавить одну букву к слову; убрать одну букву из слова; поменять одну букву на другую (гласную; согласную), чтобы получилось новое слово; придумать слова, состоящие из трех букв, в которых вторая и третья буквы известны (..ом - дом, ком, сом).</a:t>
            </a:r>
          </a:p>
        </p:txBody>
      </p:sp>
      <p:pic>
        <p:nvPicPr>
          <p:cNvPr id="6" name="Picture 2" descr="C:\Users\user\Desktop\20201215_152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7627" y="1610798"/>
            <a:ext cx="3744416" cy="43564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50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ъект 2"/>
          <p:cNvSpPr>
            <a:spLocks noGrp="1"/>
          </p:cNvSpPr>
          <p:nvPr>
            <p:ph idx="1"/>
          </p:nvPr>
        </p:nvSpPr>
        <p:spPr>
          <a:xfrm>
            <a:off x="827088" y="981075"/>
            <a:ext cx="5473700" cy="5400675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05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«Шашечки»</a:t>
            </a:r>
            <a:endParaRPr lang="ru-RU" altLang="ru-RU" sz="1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шахматное поле 8х8.  и пробочки разного цвета. Красный  цвет –гласный звук; синий цвет- твердый согласный, зеленый цвет- мягкий согласный.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мы поучимся сначала выделять гласные звуки.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называю слово- а вы ставите красные фишки на то место, где они находятся.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Слова: сом, лещ, окунь, кит, щука, судак, треска</a:t>
            </a: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-Какое слово по счету начинается на гласный звук?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-какие слова заканчиваются на гласный звук. Назовите.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-Кто назовет слова с одним слогом?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-Назовите слова с 2 слогами?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-Кто из вас может повторить названия рыб по памяти и глядя на схемы. (выставляются картинки)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-Где обитают?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-Какие из этих рыб хищные?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-Какие нехищные?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-Чем питаются?</a:t>
            </a: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ru-RU" altLang="ru-RU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Запись, составьте устно предложение с любым словом.</a:t>
            </a:r>
          </a:p>
          <a:p>
            <a:pPr marL="0" indent="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ru-RU" altLang="ru-RU" sz="1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Picture 2" descr="C:\Users\Андрей\Desktop\100_82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994" y="3573016"/>
            <a:ext cx="2755900" cy="2527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 descr="C:\Users\Андрей\Desktop\100_8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1556792"/>
            <a:ext cx="2052638" cy="1539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94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908050"/>
            <a:ext cx="7200900" cy="936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Выкладывание букв из камешков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19" name="Picture 6" descr="C:\Users\user\Desktop\КЛУБ ПРОФИЛАКТИКА ДИСГРАФИИ\20210201_093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3382962" cy="45085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7" descr="C:\Users\user\Desktop\КЛУБ ПРОФИЛАКТИКА ДИСГРАФИИ\20210201_093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83" y="1665288"/>
            <a:ext cx="3544887" cy="4724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1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008112"/>
          </a:xfrm>
        </p:spPr>
        <p:txBody>
          <a:bodyPr/>
          <a:lstStyle/>
          <a:p>
            <a:r>
              <a:rPr lang="ru-RU" dirty="0" smtClean="0"/>
              <a:t>Эффективность программы.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dirty="0" smtClean="0"/>
              <a:t>Анкетирование родителей по результатам обучения в родительском клубе показывает, что родители получают практические умения по обучению играм в домашних условиях по изученным темам.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83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8800" b="1" dirty="0" smtClean="0">
                <a:solidFill>
                  <a:srgbClr val="FFC000"/>
                </a:solidFill>
              </a:rPr>
              <a:t>СПАСИБО ЗА ВНИМАНИЕ</a:t>
            </a:r>
            <a:endParaRPr lang="ru-RU" sz="8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/>
          <a:lstStyle/>
          <a:p>
            <a:r>
              <a:rPr lang="ru-RU" dirty="0" smtClean="0"/>
              <a:t>Цель 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Оказывать педагогическую поддержку родителям ребенка с речевой патологией в обучении грамоте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3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Задачи </a:t>
            </a:r>
            <a:r>
              <a:rPr lang="ru-RU" dirty="0" smtClean="0">
                <a:latin typeface="Times New Roman"/>
                <a:ea typeface="Calibri"/>
              </a:rPr>
              <a:t>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1.Изучить «пробелы» знаний и умений родителей через анкетирование;</a:t>
            </a:r>
            <a:endParaRPr lang="ru-RU" sz="28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2.Убедить родителей в том, что их взаимодействие с учителем-логопедом и педагогами является важнейшим условием всестороннего развития детей;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Calibri"/>
              </a:rPr>
              <a:t>3.Дать родителям знания о развитии фонематического слуха, мелкой моторики, слухового внимания, зрительной памяти, звукового анализа и синтеза слов через игровой тренинг.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8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Программа носит инновационный характер. Используемые в ней технологии групповой деятельности с родителями содержат степень новизны, значимости и соответствуют современным требованиям и современным социальным приоритетам</a:t>
            </a:r>
            <a:endParaRPr lang="ru-RU" sz="2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Участники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клуба – родители первоклассников. </a:t>
            </a:r>
            <a:endParaRPr lang="ru-RU" sz="2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Во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второй половине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дня родителям первоклассников 1-2 раза в месяц предлагается поучаствовать в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семинарах-практикумах. Ввиду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короновирусной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инфекцией с марта 2020 года работа клуба перешла в онлайн-формат.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61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/>
          <a:lstStyle/>
          <a:p>
            <a:r>
              <a:rPr lang="ru-RU" dirty="0" smtClean="0"/>
              <a:t>Тематическое планирование: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ctr">
              <a:buAutoNum type="arabicPeriod"/>
            </a:pPr>
            <a:r>
              <a:rPr lang="ru-RU" dirty="0" smtClean="0"/>
              <a:t>Организационная </a:t>
            </a:r>
            <a:r>
              <a:rPr lang="ru-RU" dirty="0"/>
              <a:t>встреча. Знакомство с планом работы клуба. Анкетирование </a:t>
            </a:r>
            <a:r>
              <a:rPr lang="ru-RU" dirty="0" smtClean="0"/>
              <a:t>родителей. Консультация </a:t>
            </a:r>
            <a:r>
              <a:rPr lang="ru-RU" dirty="0"/>
              <a:t>для </a:t>
            </a:r>
            <a:r>
              <a:rPr lang="ru-RU" dirty="0" smtClean="0"/>
              <a:t>родителей </a:t>
            </a:r>
            <a:r>
              <a:rPr lang="ru-RU" dirty="0"/>
              <a:t>«С чего начать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dirty="0"/>
              <a:t>2. Семинар-практикум для родителей «Артикуляционная гимнастика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dirty="0"/>
              <a:t>3. Практикум в форме «Мирового кафе»  «Фонематический слух ребенка и его умение проводить звуковой анализ»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3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864096"/>
          </a:xfrm>
        </p:spPr>
        <p:txBody>
          <a:bodyPr/>
          <a:lstStyle/>
          <a:p>
            <a:r>
              <a:rPr lang="ru-RU" dirty="0" smtClean="0"/>
              <a:t>Тематическое планирование: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4.Практикум </a:t>
            </a:r>
            <a:r>
              <a:rPr lang="ru-RU" dirty="0"/>
              <a:t>для родителей «Что сделать для того, чтобы ребенок хотел читать. Советы родителям</a:t>
            </a:r>
            <a:r>
              <a:rPr lang="ru-RU" dirty="0" smtClean="0"/>
              <a:t>.» Составление </a:t>
            </a:r>
            <a:r>
              <a:rPr lang="ru-RU" dirty="0"/>
              <a:t>кроссворда родителями детям «Угадай-ка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dirty="0"/>
              <a:t>5. Практикум для родителей </a:t>
            </a:r>
          </a:p>
          <a:p>
            <a:pPr marL="0" indent="0" algn="ctr">
              <a:buNone/>
            </a:pPr>
            <a:r>
              <a:rPr lang="ru-RU" dirty="0"/>
              <a:t>« </a:t>
            </a:r>
            <a:r>
              <a:rPr lang="ru-RU" dirty="0" err="1"/>
              <a:t>Нейрологопедическая</a:t>
            </a:r>
            <a:r>
              <a:rPr lang="ru-RU" dirty="0"/>
              <a:t> коррекция» с целью межполушарного взаимодействия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dirty="0"/>
              <a:t>6. Семинар-практикум для родителей «Игры на </a:t>
            </a:r>
            <a:r>
              <a:rPr lang="ru-RU" dirty="0" smtClean="0"/>
              <a:t>кухне» Изготовление </a:t>
            </a:r>
            <a:r>
              <a:rPr lang="ru-RU" dirty="0"/>
              <a:t>родителями пособий по развитию мелкой моторики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2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92088"/>
          </a:xfrm>
        </p:spPr>
        <p:txBody>
          <a:bodyPr/>
          <a:lstStyle/>
          <a:p>
            <a:r>
              <a:rPr lang="ru-RU" dirty="0" smtClean="0"/>
              <a:t>Тематическое планирование: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7. Игры дома для автоматизации поставленных звуков. Представление родителями пособий по автоматизации звуков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/>
              <a:t>8. Практикум «Профилактика и коррекция дисграфии. Эффективные приемы и методы по данной теме дома</a:t>
            </a:r>
            <a:r>
              <a:rPr lang="ru-RU" dirty="0" smtClean="0"/>
              <a:t>.»</a:t>
            </a:r>
          </a:p>
          <a:p>
            <a:pPr marL="0" indent="0" algn="ctr">
              <a:buNone/>
            </a:pPr>
            <a:r>
              <a:rPr lang="ru-RU" dirty="0"/>
              <a:t>9. Практикум «Методы ИЗО-терапии дома»</a:t>
            </a:r>
          </a:p>
          <a:p>
            <a:pPr marL="0" indent="0" algn="ctr">
              <a:buNone/>
            </a:pPr>
            <a:r>
              <a:rPr lang="ru-RU" dirty="0"/>
              <a:t>Мастер-класс по данной теме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2486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ru-RU" dirty="0" smtClean="0"/>
              <a:t>Тематическое планирование: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10. Нетрадиционные технологии по закреплению поставленных звуков в логопедии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/>
              <a:t>11. Изготовление с родителями пособий по развитию навыков чтения. Анкетирование родителей «Результаты работы родительского клуба»</a:t>
            </a:r>
          </a:p>
        </p:txBody>
      </p:sp>
    </p:spTree>
    <p:extLst>
      <p:ext uri="{BB962C8B-B14F-4D97-AF65-F5344CB8AC3E}">
        <p14:creationId xmlns:p14="http://schemas.microsoft.com/office/powerpoint/2010/main" val="193046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685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Игра «Дай характеристику звуку»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57599" y="1592796"/>
            <a:ext cx="4320480" cy="4824536"/>
          </a:xfrm>
        </p:spPr>
        <p:txBody>
          <a:bodyPr>
            <a:normAutofit fontScale="92500" lnSpcReduction="20000"/>
          </a:bodyPr>
          <a:lstStyle/>
          <a:p>
            <a:pPr marL="274320" lvl="0" indent="-27432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C5252"/>
              </a:buClr>
              <a:buSzPct val="85000"/>
              <a:buFont typeface="Brush Script MT" pitchFamily="66" charset="0"/>
              <a:buChar char="O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 игры: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научить ребёнка давать характеристику  гласному или согласному звуку по плану: положение губ, зубов, языка, для согласного звука определение звонкости -глухости; твердости-мягкости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74320" lvl="0" indent="-27432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C5252"/>
              </a:buClr>
              <a:buSzPct val="85000"/>
              <a:buFont typeface="Brush Script MT" pitchFamily="66" charset="0"/>
              <a:buChar char="O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Описание игры: 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Взрослый показывает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схему характеристики звука, ребенок опускает бусинки на те позицию, характерные заданному звуку.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Объект 3" descr="C:\Users\1\Desktop\ЛОГОКУБ 1\101_1169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046" y="2132856"/>
            <a:ext cx="3672408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890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716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1_Тема Office</vt:lpstr>
      <vt:lpstr>Тема Office</vt:lpstr>
      <vt:lpstr>3_Тема Office</vt:lpstr>
      <vt:lpstr>4_Тема Office</vt:lpstr>
      <vt:lpstr>6_Тема Office</vt:lpstr>
      <vt:lpstr>7_Тема Office</vt:lpstr>
      <vt:lpstr>Из опыта работы родительского клуба «Абвгдейка» за 2019-2021 учебные года</vt:lpstr>
      <vt:lpstr>Цель программы:</vt:lpstr>
      <vt:lpstr>Задачи программы:</vt:lpstr>
      <vt:lpstr>Презентация PowerPoint</vt:lpstr>
      <vt:lpstr>Тематическое планирование:</vt:lpstr>
      <vt:lpstr>Тематическое планирование:</vt:lpstr>
      <vt:lpstr>Тематическое планирование:</vt:lpstr>
      <vt:lpstr>Тематическое планирование:</vt:lpstr>
      <vt:lpstr>Игра «Дай характеристику звуку»</vt:lpstr>
      <vt:lpstr>Игра «Где находится звук»</vt:lpstr>
      <vt:lpstr>Выделение звука на фоне слова</vt:lpstr>
      <vt:lpstr>Работа с разрезной азбукой</vt:lpstr>
      <vt:lpstr>Презентация PowerPoint</vt:lpstr>
      <vt:lpstr>Выкладывание букв из камешков</vt:lpstr>
      <vt:lpstr>Эффективность программы.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работа клуба «Абвгдейка»</dc:title>
  <dc:creator>user</dc:creator>
  <cp:lastModifiedBy>user</cp:lastModifiedBy>
  <cp:revision>10</cp:revision>
  <dcterms:created xsi:type="dcterms:W3CDTF">2021-03-09T09:22:34Z</dcterms:created>
  <dcterms:modified xsi:type="dcterms:W3CDTF">2021-03-21T13:12:46Z</dcterms:modified>
</cp:coreProperties>
</file>