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70" r:id="rId7"/>
    <p:sldId id="263" r:id="rId8"/>
    <p:sldId id="268" r:id="rId9"/>
    <p:sldId id="269" r:id="rId10"/>
    <p:sldId id="266" r:id="rId11"/>
    <p:sldId id="267" r:id="rId12"/>
    <p:sldId id="271" r:id="rId13"/>
    <p:sldId id="272" r:id="rId14"/>
    <p:sldId id="273" r:id="rId15"/>
    <p:sldId id="262" r:id="rId16"/>
    <p:sldId id="265" r:id="rId17"/>
    <p:sldId id="264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F5DEA-BCEC-4FF5-B25F-91FB115E4D01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F42AA-E8C4-49D3-82BA-A8B287E32C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F5DEA-BCEC-4FF5-B25F-91FB115E4D01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F42AA-E8C4-49D3-82BA-A8B287E32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F5DEA-BCEC-4FF5-B25F-91FB115E4D01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F42AA-E8C4-49D3-82BA-A8B287E32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F5DEA-BCEC-4FF5-B25F-91FB115E4D01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F42AA-E8C4-49D3-82BA-A8B287E32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F5DEA-BCEC-4FF5-B25F-91FB115E4D01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F42AA-E8C4-49D3-82BA-A8B287E32C3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F5DEA-BCEC-4FF5-B25F-91FB115E4D01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F42AA-E8C4-49D3-82BA-A8B287E32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F5DEA-BCEC-4FF5-B25F-91FB115E4D01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F42AA-E8C4-49D3-82BA-A8B287E32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F5DEA-BCEC-4FF5-B25F-91FB115E4D01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F42AA-E8C4-49D3-82BA-A8B287E32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F5DEA-BCEC-4FF5-B25F-91FB115E4D01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F42AA-E8C4-49D3-82BA-A8B287E32C3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F5DEA-BCEC-4FF5-B25F-91FB115E4D01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F42AA-E8C4-49D3-82BA-A8B287E32C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17F5DEA-BCEC-4FF5-B25F-91FB115E4D01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29F42AA-E8C4-49D3-82BA-A8B287E32C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17F5DEA-BCEC-4FF5-B25F-91FB115E4D01}" type="datetimeFigureOut">
              <a:rPr lang="ru-RU" smtClean="0"/>
              <a:t>16.12.2020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29F42AA-E8C4-49D3-82BA-A8B287E32C37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980729"/>
            <a:ext cx="6984776" cy="261972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Фонематический слух у младших школьников и упражнения на развитие фонематического восприятия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4509120"/>
            <a:ext cx="7406640" cy="1440160"/>
          </a:xfrm>
        </p:spPr>
        <p:txBody>
          <a:bodyPr>
            <a:normAutofit/>
          </a:bodyPr>
          <a:lstStyle/>
          <a:p>
            <a:r>
              <a:rPr lang="ru-RU" dirty="0" smtClean="0"/>
              <a:t>Подготовила: Иванова Марина Валерьевна, учитель-логопед МБОУ «</a:t>
            </a:r>
            <a:r>
              <a:rPr lang="ru-RU" dirty="0" err="1" smtClean="0"/>
              <a:t>Подюжская</a:t>
            </a:r>
            <a:r>
              <a:rPr lang="ru-RU" dirty="0" smtClean="0"/>
              <a:t> СШ </a:t>
            </a:r>
            <a:r>
              <a:rPr lang="ru-RU" dirty="0" err="1" smtClean="0"/>
              <a:t>им.В.А.Абрамова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470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«Рыбалка»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96752"/>
            <a:ext cx="5112568" cy="5544616"/>
          </a:xfrm>
        </p:spPr>
        <p:txBody>
          <a:bodyPr>
            <a:noAutofit/>
          </a:bodyPr>
          <a:lstStyle/>
          <a:p>
            <a:pPr algn="just"/>
            <a:r>
              <a:rPr lang="ru-RU" sz="24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развивать ФФВ, упражнять детей в выборе слов с одним и тем же звуком, закреплять навыки звукового анализа.</a:t>
            </a:r>
          </a:p>
          <a:p>
            <a:pPr algn="just"/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 игры.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Дается установка: 'поймать слова со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звуками [р] и  [р]'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 другими).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берет удочку с магнитом на конце 'лески' и начинает 'ловить' нужные картинки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магнитами.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'Пойманную рыбку' ребенок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кладет в синее ведерко 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твердым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[р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и в зеленое ведерко с мягким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[р]'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 descr="C:\Users\user\Desktop\20201215_1521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017037" y="2438504"/>
            <a:ext cx="4810794" cy="27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33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Выделение звука на фоне слова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447800"/>
            <a:ext cx="4680520" cy="5293568"/>
          </a:xfrm>
        </p:spPr>
        <p:txBody>
          <a:bodyPr/>
          <a:lstStyle/>
          <a:p>
            <a:pPr marL="273050" lvl="0" indent="-27305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altLang="ru-RU" sz="2000" i="1" kern="0" dirty="0">
                <a:solidFill>
                  <a:srgbClr val="000000"/>
                </a:solidFill>
                <a:latin typeface="Arial"/>
              </a:rPr>
              <a:t>Игра «</a:t>
            </a:r>
            <a:r>
              <a:rPr lang="ru-RU" altLang="ru-RU" sz="2000" i="1" kern="0" dirty="0" smtClean="0">
                <a:solidFill>
                  <a:srgbClr val="000000"/>
                </a:solidFill>
                <a:latin typeface="Arial"/>
              </a:rPr>
              <a:t>Домик»</a:t>
            </a:r>
            <a:endParaRPr lang="ru-RU" altLang="ru-RU" sz="2000" kern="0" dirty="0">
              <a:solidFill>
                <a:srgbClr val="000000"/>
              </a:solidFill>
              <a:latin typeface="Arial"/>
            </a:endParaRPr>
          </a:p>
          <a:p>
            <a:pPr marL="273050" lvl="0" indent="-27305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 Нарисовать доми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к на бумаге, положить его в файл. Домик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надо заселить буквами С и 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Ш ( можно другими звуками, которые закрепляет произношение ребенок). 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Родитель  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называет слова, а 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ребенок заполняет 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клетки квадратов  Х или 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О фломастером: </a:t>
            </a:r>
            <a:r>
              <a:rPr lang="ru-RU" altLang="ru-RU" sz="2000" kern="0" dirty="0">
                <a:solidFill>
                  <a:srgbClr val="000000"/>
                </a:solidFill>
                <a:latin typeface="Arial"/>
              </a:rPr>
              <a:t>если услышите звук С-О, если Ш-Х</a:t>
            </a: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. Игра по типу игры крестики-нолики.</a:t>
            </a:r>
          </a:p>
          <a:p>
            <a:pPr marL="273050" lvl="0" indent="-27305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altLang="ru-RU" sz="2000" kern="0" dirty="0" smtClean="0">
                <a:solidFill>
                  <a:srgbClr val="000000"/>
                </a:solidFill>
                <a:latin typeface="Arial"/>
              </a:rPr>
              <a:t>Если по диагонали, вертикально или горизонтально вышел Х, то на крыше пишем букву Ш, если О, то на крыше заселяем букву С.</a:t>
            </a:r>
            <a:endParaRPr lang="ru-RU" altLang="ru-RU" sz="2000" kern="0" dirty="0">
              <a:solidFill>
                <a:srgbClr val="000000"/>
              </a:solidFill>
              <a:latin typeface="Arial"/>
            </a:endParaRPr>
          </a:p>
          <a:p>
            <a:endParaRPr lang="ru-RU" dirty="0"/>
          </a:p>
        </p:txBody>
      </p:sp>
      <p:pic>
        <p:nvPicPr>
          <p:cNvPr id="1026" name="Picture 2" descr="C:\Users\user\Desktop\20201216_0745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772816"/>
            <a:ext cx="3057804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84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Игра «Выбери картинки»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124744"/>
            <a:ext cx="7498080" cy="5123656"/>
          </a:xfrm>
        </p:spPr>
        <p:txBody>
          <a:bodyPr>
            <a:normAutofit fontScale="77500" lnSpcReduction="20000"/>
          </a:bodyPr>
          <a:lstStyle/>
          <a:p>
            <a:pPr marL="82296" indent="0">
              <a:buNone/>
            </a:pPr>
            <a:r>
              <a:rPr lang="ru-RU" dirty="0" smtClean="0"/>
              <a:t>  Задача</a:t>
            </a:r>
            <a:r>
              <a:rPr lang="ru-RU" dirty="0"/>
              <a:t>: научить детей выбирать картинку со словом, которое начинается на заданный звук, расширить их словарный запас, развить зрительное внимание.</a:t>
            </a:r>
          </a:p>
          <a:p>
            <a:r>
              <a:rPr lang="ru-RU" dirty="0"/>
              <a:t>Оборудование: предметные картинки со словами, начинающимися на заданный звук, несколько картинок, начинающихся на другие звуки.</a:t>
            </a:r>
          </a:p>
          <a:p>
            <a:r>
              <a:rPr lang="ru-RU" dirty="0"/>
              <a:t>Описание. Взрослый раскладывает картинки на столе, дает инструкцию ребенку, что он должен выбрать те картинки, на которых изображены слова на определенный звук, например звук [к]. Затем взрослый четко называет все картинки, а ребенок выбирает из них подходящие (кот, пони, муха, конь, кофта, танк, кубик, конфета, нос, паук, мак, кукла и т. д.)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963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Игра «Разложи на кучки»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908720"/>
            <a:ext cx="7746064" cy="533968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Задача</a:t>
            </a:r>
            <a:r>
              <a:rPr lang="ru-RU" dirty="0"/>
              <a:t>: научить детей выделять начальный звук в слове.</a:t>
            </a:r>
          </a:p>
          <a:p>
            <a:r>
              <a:rPr lang="ru-RU" dirty="0"/>
              <a:t>Оборудование: предметные картинки со словами, начинающимися на разные звуки, по несколько картинок на каждый из них.</a:t>
            </a:r>
          </a:p>
          <a:p>
            <a:r>
              <a:rPr lang="ru-RU" dirty="0"/>
              <a:t>Описание. Взрослый раскладывает картинки на столе, называет их, затем дает инструкцию ребенку, что он должен объединить картинки в несколько кучек по начальному звуку.</a:t>
            </a:r>
          </a:p>
          <a:p>
            <a:r>
              <a:rPr lang="ru-RU" dirty="0"/>
              <a:t>Например:</a:t>
            </a:r>
          </a:p>
          <a:p>
            <a:r>
              <a:rPr lang="ru-RU" dirty="0"/>
              <a:t>[Л] - луна, лодка, лошадь, лампа и т. д. [А] - автобус, ананас, арбуз, альбом и т. д. [У] - утка, удочка, улей, улитка, утюг и т. д. [М] - мак, муха, малина, машина, мост и т. д. [К] - кот, конь, кубик, кофта, кукла и т. д. [Н] - нос, нога, ножик, ножницы, носорог и т. д. [И] - ива, индюк, иголка, игрушки, иволга ит. 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299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Игра «Цепочка слов»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82296" indent="0">
              <a:buNone/>
            </a:pPr>
            <a:endParaRPr lang="ru-RU" dirty="0"/>
          </a:p>
          <a:p>
            <a:r>
              <a:rPr lang="ru-RU" dirty="0"/>
              <a:t>Задача: научить детей выделять начальный и конечный звуки в словах, расширить их словарный запас, развить слуховое внимание, сообразительность.</a:t>
            </a:r>
          </a:p>
          <a:p>
            <a:endParaRPr lang="ru-RU" dirty="0"/>
          </a:p>
          <a:p>
            <a:r>
              <a:rPr lang="ru-RU" dirty="0"/>
              <a:t>Описание. Можно играть вдвоем или с группой детей и взрослых. Один из играющих называет любое слово - существительное в единственном числе и именительном падеже, второй - придумывает слово на его последний звук, третий - на последний звук этого слова и т. д., как бы выстраивая цепочку из слов. Например: Аня - яблоко - осень - нитки - индюк - кот - трос - собака и т. д.</a:t>
            </a:r>
          </a:p>
        </p:txBody>
      </p:sp>
    </p:spTree>
    <p:extLst>
      <p:ext uri="{BB962C8B-B14F-4D97-AF65-F5344CB8AC3E}">
        <p14:creationId xmlns:p14="http://schemas.microsoft.com/office/powerpoint/2010/main" val="3127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980728"/>
          </a:xfrm>
        </p:spPr>
        <p:txBody>
          <a:bodyPr/>
          <a:lstStyle/>
          <a:p>
            <a:r>
              <a:rPr lang="ru-RU" dirty="0" smtClean="0"/>
              <a:t>            Игра «Шашечки»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764704"/>
            <a:ext cx="8028384" cy="5483696"/>
          </a:xfrm>
        </p:spPr>
        <p:txBody>
          <a:bodyPr>
            <a:normAutofit/>
          </a:bodyPr>
          <a:lstStyle/>
          <a:p>
            <a:pPr marL="0" lvl="0" indent="0" defTabSz="457200">
              <a:spcBef>
                <a:spcPct val="20000"/>
              </a:spcBef>
              <a:spcAft>
                <a:spcPct val="0"/>
              </a:spcAft>
              <a:buClr>
                <a:srgbClr val="83992A"/>
              </a:buClr>
              <a:buSzPct val="115000"/>
              <a:buNone/>
            </a:pPr>
            <a:r>
              <a:rPr lang="ru-RU" altLang="ru-RU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</a:t>
            </a:r>
            <a:r>
              <a:rPr lang="ru-RU" alt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вами шахматное поле 8х8.  и пробочки разного цвета. Красный  цвет –гласный звук; синий цвет- твердый согласный, зеленый цвет- мягкий согласный.</a:t>
            </a:r>
            <a:endParaRPr lang="ru-RU" altLang="ru-RU" sz="12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457200">
              <a:spcBef>
                <a:spcPct val="20000"/>
              </a:spcBef>
              <a:spcAft>
                <a:spcPct val="0"/>
              </a:spcAft>
              <a:buClr>
                <a:srgbClr val="83992A"/>
              </a:buClr>
              <a:buSzPct val="115000"/>
              <a:buNone/>
            </a:pPr>
            <a:r>
              <a:rPr lang="ru-RU" altLang="ru-RU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вариант</a:t>
            </a:r>
          </a:p>
          <a:p>
            <a:pPr marL="0" lvl="0" indent="0" defTabSz="457200">
              <a:spcBef>
                <a:spcPct val="20000"/>
              </a:spcBef>
              <a:spcAft>
                <a:spcPct val="0"/>
              </a:spcAft>
              <a:buClr>
                <a:srgbClr val="83992A"/>
              </a:buClr>
              <a:buSzPct val="115000"/>
              <a:buNone/>
            </a:pPr>
            <a:r>
              <a:rPr lang="ru-RU" alt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мы поучимся сначала выделять гласные звуки.</a:t>
            </a:r>
            <a:endParaRPr lang="ru-RU" altLang="ru-RU" sz="12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457200">
              <a:spcBef>
                <a:spcPct val="20000"/>
              </a:spcBef>
              <a:spcAft>
                <a:spcPct val="0"/>
              </a:spcAft>
              <a:buClr>
                <a:srgbClr val="83992A"/>
              </a:buClr>
              <a:buSzPct val="115000"/>
              <a:buNone/>
            </a:pPr>
            <a:r>
              <a:rPr lang="ru-RU" alt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называю слово- а вы ставите красные фишки на то место, где они находятся.</a:t>
            </a:r>
            <a:endParaRPr lang="ru-RU" altLang="ru-RU" sz="12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457200">
              <a:spcBef>
                <a:spcPct val="20000"/>
              </a:spcBef>
              <a:spcAft>
                <a:spcPct val="0"/>
              </a:spcAft>
              <a:buClr>
                <a:srgbClr val="83992A"/>
              </a:buClr>
              <a:buSzPct val="115000"/>
              <a:buNone/>
            </a:pPr>
            <a:r>
              <a:rPr lang="ru-RU" altLang="ru-RU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Слова: сом, лещ, окунь, кит, щука, судак, треска</a:t>
            </a:r>
            <a:r>
              <a:rPr lang="ru-RU" alt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457200">
              <a:spcBef>
                <a:spcPct val="20000"/>
              </a:spcBef>
              <a:spcAft>
                <a:spcPct val="0"/>
              </a:spcAft>
              <a:buClr>
                <a:srgbClr val="83992A"/>
              </a:buClr>
              <a:buSzPct val="115000"/>
              <a:buNone/>
            </a:pPr>
            <a:r>
              <a:rPr lang="ru-RU" alt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-Какое слово по счету начинается на гласный звук?</a:t>
            </a:r>
            <a:endParaRPr lang="ru-RU" altLang="ru-RU" sz="12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457200">
              <a:spcBef>
                <a:spcPct val="20000"/>
              </a:spcBef>
              <a:spcAft>
                <a:spcPct val="0"/>
              </a:spcAft>
              <a:buClr>
                <a:srgbClr val="83992A"/>
              </a:buClr>
              <a:buSzPct val="115000"/>
              <a:buNone/>
            </a:pPr>
            <a:r>
              <a:rPr lang="ru-RU" alt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-какие слова заканчиваются на гласный звук. Назовите.</a:t>
            </a:r>
            <a:endParaRPr lang="ru-RU" altLang="ru-RU" sz="12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457200">
              <a:spcBef>
                <a:spcPct val="20000"/>
              </a:spcBef>
              <a:spcAft>
                <a:spcPct val="0"/>
              </a:spcAft>
              <a:buClr>
                <a:srgbClr val="83992A"/>
              </a:buClr>
              <a:buSzPct val="115000"/>
              <a:buNone/>
            </a:pPr>
            <a:r>
              <a:rPr lang="ru-RU" alt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-Кто назовет слова с одним слогом?</a:t>
            </a:r>
            <a:endParaRPr lang="ru-RU" altLang="ru-RU" sz="12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457200">
              <a:spcBef>
                <a:spcPct val="20000"/>
              </a:spcBef>
              <a:spcAft>
                <a:spcPct val="0"/>
              </a:spcAft>
              <a:buClr>
                <a:srgbClr val="83992A"/>
              </a:buClr>
              <a:buSzPct val="115000"/>
              <a:buNone/>
            </a:pPr>
            <a:r>
              <a:rPr lang="ru-RU" alt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-Назовите слова с 2 слогами?</a:t>
            </a:r>
            <a:endParaRPr lang="ru-RU" altLang="ru-RU" sz="12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457200">
              <a:spcBef>
                <a:spcPct val="20000"/>
              </a:spcBef>
              <a:spcAft>
                <a:spcPct val="0"/>
              </a:spcAft>
              <a:buClr>
                <a:srgbClr val="83992A"/>
              </a:buClr>
              <a:buSzPct val="115000"/>
              <a:buNone/>
            </a:pPr>
            <a:r>
              <a:rPr lang="ru-RU" alt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-Кто из вас может повторить названия рыб по памяти и глядя на схемы. (выставляются картинки)</a:t>
            </a:r>
            <a:endParaRPr lang="ru-RU" altLang="ru-RU" sz="12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457200">
              <a:spcBef>
                <a:spcPct val="20000"/>
              </a:spcBef>
              <a:spcAft>
                <a:spcPct val="0"/>
              </a:spcAft>
              <a:buClr>
                <a:srgbClr val="83992A"/>
              </a:buClr>
              <a:buSzPct val="115000"/>
              <a:buNone/>
            </a:pPr>
            <a:r>
              <a:rPr lang="ru-RU" alt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-Где обитают?</a:t>
            </a:r>
            <a:endParaRPr lang="ru-RU" altLang="ru-RU" sz="12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457200">
              <a:spcBef>
                <a:spcPct val="20000"/>
              </a:spcBef>
              <a:spcAft>
                <a:spcPct val="0"/>
              </a:spcAft>
              <a:buClr>
                <a:srgbClr val="83992A"/>
              </a:buClr>
              <a:buSzPct val="115000"/>
              <a:buNone/>
            </a:pPr>
            <a:r>
              <a:rPr lang="ru-RU" alt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-Какие из этих рыб хищные?</a:t>
            </a:r>
            <a:endParaRPr lang="ru-RU" altLang="ru-RU" sz="12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457200">
              <a:spcBef>
                <a:spcPct val="20000"/>
              </a:spcBef>
              <a:spcAft>
                <a:spcPct val="0"/>
              </a:spcAft>
              <a:buClr>
                <a:srgbClr val="83992A"/>
              </a:buClr>
              <a:buSzPct val="115000"/>
              <a:buNone/>
            </a:pPr>
            <a:r>
              <a:rPr lang="ru-RU" alt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-Какие нехищные?</a:t>
            </a:r>
            <a:endParaRPr lang="ru-RU" altLang="ru-RU" sz="12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457200">
              <a:spcBef>
                <a:spcPct val="20000"/>
              </a:spcBef>
              <a:spcAft>
                <a:spcPct val="0"/>
              </a:spcAft>
              <a:buClr>
                <a:srgbClr val="83992A"/>
              </a:buClr>
              <a:buSzPct val="115000"/>
              <a:buNone/>
            </a:pPr>
            <a:r>
              <a:rPr lang="ru-RU" alt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-Чем питаются?</a:t>
            </a:r>
            <a:endParaRPr lang="ru-RU" altLang="ru-RU" sz="12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457200">
              <a:spcBef>
                <a:spcPct val="20000"/>
              </a:spcBef>
              <a:spcAft>
                <a:spcPct val="0"/>
              </a:spcAft>
              <a:buClr>
                <a:srgbClr val="83992A"/>
              </a:buClr>
              <a:buSzPct val="115000"/>
              <a:buNone/>
            </a:pPr>
            <a:r>
              <a:rPr lang="ru-RU" altLang="ru-RU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Запись, составьте устно предложение с любым словом.</a:t>
            </a:r>
            <a:endParaRPr lang="ru-RU" altLang="ru-RU" sz="12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defTabSz="457200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/>
              <a:buChar char="•"/>
            </a:pPr>
            <a:endParaRPr lang="ru-RU" altLang="ru-RU" sz="14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3" descr="C:\Users\Андрей\Desktop\100_82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09120"/>
            <a:ext cx="2736850" cy="2052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281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«Наборщик»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447800"/>
            <a:ext cx="8034096" cy="4800600"/>
          </a:xfrm>
        </p:spPr>
        <p:txBody>
          <a:bodyPr/>
          <a:lstStyle/>
          <a:p>
            <a:pPr marL="285750" lvl="0" indent="-285750" defTabSz="457200" fontAlgn="base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Font typeface="Arial" panose="020B0604020202020204" pitchFamily="34" charset="0"/>
              <a:buChar char="•"/>
              <a:defRPr/>
            </a:pPr>
            <a:r>
              <a:rPr lang="ru-RU" sz="2400" dirty="0">
                <a:solidFill>
                  <a:srgbClr val="26262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можно больше слов составить из слова:</a:t>
            </a:r>
          </a:p>
          <a:p>
            <a:pPr marL="0" lvl="0" indent="0" defTabSz="457200" fontAlgn="base">
              <a:spcBef>
                <a:spcPct val="20000"/>
              </a:spcBef>
              <a:spcAft>
                <a:spcPts val="600"/>
              </a:spcAft>
              <a:buClr>
                <a:srgbClr val="83992A"/>
              </a:buClr>
              <a:buSzPct val="115000"/>
              <a:buNone/>
              <a:defRPr/>
            </a:pPr>
            <a:r>
              <a:rPr lang="ru-RU" sz="6000" b="1" dirty="0">
                <a:solidFill>
                  <a:srgbClr val="262626"/>
                </a:solidFill>
                <a:latin typeface="Garamond" panose="02020404030301010803"/>
              </a:rPr>
              <a:t> ПРОСТОКВАШИНО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315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разрезной азбукой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340768"/>
            <a:ext cx="4464496" cy="4907632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Цель. Учить анализировать слова и работать над составлением новых слов.</a:t>
            </a:r>
          </a:p>
          <a:p>
            <a:endParaRPr lang="ru-RU" dirty="0"/>
          </a:p>
          <a:p>
            <a:r>
              <a:rPr lang="ru-RU" dirty="0"/>
              <a:t>Нужно составить ряд слов, каждое из которых отличается от предыдущего только одной буквой; добавить одну букву к слову; убрать одну букву из слова; поменять одну букву на другую (гласную; согласную), чтобы получилось новое слово; придумать слова, состоящие из трех букв, в которых вторая и третья буквы известны (..ом - дом, ком, сом).</a:t>
            </a:r>
          </a:p>
        </p:txBody>
      </p:sp>
      <p:pic>
        <p:nvPicPr>
          <p:cNvPr id="4098" name="Picture 2" descr="C:\Users\user\Desktop\20201215_1521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870" y="1340768"/>
            <a:ext cx="3813888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95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Благодаря систематическому использованию дома игр на развитие фонематического восприятия у детей развивается фонематическое восприятие, которое </a:t>
            </a:r>
            <a:r>
              <a:rPr lang="ru-RU" dirty="0" smtClean="0"/>
              <a:t>является в дальнейшем  важным компонентом </a:t>
            </a:r>
            <a:r>
              <a:rPr lang="ru-RU" dirty="0" smtClean="0"/>
              <a:t>в письменной речи.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142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4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marL="82296" indent="0" algn="ctr">
              <a:buNone/>
            </a:pPr>
            <a:r>
              <a:rPr lang="ru-RU" sz="4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ВНИМАНИЕ!!!</a:t>
            </a:r>
            <a:endParaRPr lang="ru-RU" sz="4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51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000" b="1" dirty="0">
                <a:solidFill>
                  <a:srgbClr val="000000"/>
                </a:solidFill>
                <a:effectLst/>
                <a:latin typeface="YS Text Optional"/>
              </a:rPr>
              <a:t>Фонематический слух (речевой слух)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YS Text Optional"/>
              </a:rPr>
              <a:t>это </a:t>
            </a:r>
            <a:r>
              <a:rPr lang="ru-RU" dirty="0">
                <a:solidFill>
                  <a:srgbClr val="000000"/>
                </a:solidFill>
                <a:latin typeface="YS Text Optional"/>
              </a:rPr>
              <a:t>способность человека слышать и узнавать фонемы, то есть различать все звуки речи. Фонематический слух является основой для понимания смысла сказанного, если заменить, например, один звук в слове, мы получим совершенно другое слово: «дом-том», «коза-коса», «ком-гом», «ток-кот», «пока-</a:t>
            </a:r>
            <a:r>
              <a:rPr lang="ru-RU" dirty="0" err="1">
                <a:solidFill>
                  <a:srgbClr val="000000"/>
                </a:solidFill>
                <a:latin typeface="YS Text Optional"/>
              </a:rPr>
              <a:t>кака</a:t>
            </a:r>
            <a:r>
              <a:rPr lang="ru-RU" dirty="0">
                <a:solidFill>
                  <a:srgbClr val="000000"/>
                </a:solidFill>
                <a:latin typeface="YS Text Optional"/>
              </a:rPr>
              <a:t>».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261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53004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«Определи по звуку»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1447800"/>
            <a:ext cx="4865744" cy="4800600"/>
          </a:xfrm>
        </p:spPr>
        <p:txBody>
          <a:bodyPr/>
          <a:lstStyle/>
          <a:p>
            <a:pPr marL="342900" lvl="0" indent="-342900">
              <a:spcBef>
                <a:spcPct val="20000"/>
              </a:spcBef>
              <a:spcAft>
                <a:spcPts val="750"/>
              </a:spcAft>
              <a:buClrTx/>
              <a:buSzTx/>
              <a:buFont typeface="Arial" pitchFamily="34" charset="0"/>
              <a:buChar char="•"/>
            </a:pPr>
            <a:r>
              <a:rPr lang="ru-RU" sz="2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Цель </a:t>
            </a: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</a:rPr>
              <a:t>игры: развитие слухового восприятия</a:t>
            </a:r>
            <a:endParaRPr lang="ru-RU" sz="19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>
              <a:spcBef>
                <a:spcPct val="20000"/>
              </a:spcBef>
              <a:spcAft>
                <a:spcPts val="750"/>
              </a:spcAft>
              <a:buClrTx/>
              <a:buSzTx/>
              <a:buFont typeface="Arial" pitchFamily="34" charset="0"/>
              <a:buChar char="•"/>
            </a:pP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</a:rPr>
              <a:t>Сначала  с детьми обговариваем,  на каком дереве растут желуди. </a:t>
            </a:r>
            <a:endParaRPr lang="ru-RU" sz="19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342900" lvl="0" indent="-342900">
              <a:spcBef>
                <a:spcPct val="20000"/>
              </a:spcBef>
              <a:spcAft>
                <a:spcPts val="750"/>
              </a:spcAft>
              <a:buClrTx/>
              <a:buSzTx/>
              <a:buFont typeface="Arial" pitchFamily="34" charset="0"/>
              <a:buChar char="•"/>
            </a:pPr>
            <a:r>
              <a:rPr lang="ru-RU" sz="2200" dirty="0">
                <a:solidFill>
                  <a:prstClr val="black"/>
                </a:solidFill>
                <a:latin typeface="Times New Roman"/>
                <a:ea typeface="Times New Roman"/>
              </a:rPr>
              <a:t>На кроне дерева,  на каждом кружке-фетре висят «желуди», в которых насыпаны различные крупы (гречка, рис, горох, пшено, манка). Задача детей по звучанию соединить «желуди»  парами правильно.</a:t>
            </a:r>
            <a:endParaRPr lang="ru-RU" sz="1900" dirty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  <p:pic>
        <p:nvPicPr>
          <p:cNvPr id="4" name="Picture 2" descr="C:\Users\1\Desktop\Новая папка\20191014_1207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3744416" cy="5071730"/>
          </a:xfrm>
          <a:prstGeom prst="rect">
            <a:avLst/>
          </a:prstGeom>
          <a:ln w="190500" cap="sq">
            <a:solidFill>
              <a:srgbClr val="FFFF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20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Артикуляция гласных звуков</a:t>
            </a:r>
            <a:endParaRPr lang="ru-RU" dirty="0"/>
          </a:p>
        </p:txBody>
      </p:sp>
      <p:pic>
        <p:nvPicPr>
          <p:cNvPr id="1026" name="Picture 2" descr="C:\Users\user\Desktop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6792"/>
            <a:ext cx="7499350" cy="421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64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Игра «Топни - хлопни»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124744"/>
            <a:ext cx="7498080" cy="5123656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Задача: научить ребенка различать похожие между собой звуки.</a:t>
            </a:r>
          </a:p>
          <a:p>
            <a:r>
              <a:rPr lang="ru-RU" dirty="0"/>
              <a:t>Описание. Игра проводится на слух. Взрослый сообщает ребенку: «Сегодня мы будем учиться слышать звуки и отличать их друг от друга. Для задания выбираются звуки, каким-то образом похожие друг на друга: например, </a:t>
            </a:r>
            <a:r>
              <a:rPr lang="ru-RU" dirty="0" smtClean="0"/>
              <a:t>пары </a:t>
            </a:r>
            <a:r>
              <a:rPr lang="ru-RU" dirty="0"/>
              <a:t>согласных по глухости-звонкости (В-П, Д-Т, Г-К, В-Ф) и по твердости-мягкости (М-М', Т-Т', К-К' и др.) - для </a:t>
            </a:r>
            <a:r>
              <a:rPr lang="ru-RU" dirty="0" smtClean="0"/>
              <a:t>младших школьников.</a:t>
            </a:r>
            <a:endParaRPr lang="ru-RU" dirty="0"/>
          </a:p>
          <a:p>
            <a:r>
              <a:rPr lang="ru-RU" dirty="0"/>
              <a:t>Сначала игра проводится на отдельных звуках, затем на слогах и словах. Взрослый подбирает речевой материал и четко его проговаривает, а ребенок по инструкции взрослого на один из звуков хлопает, на другой - топает.</a:t>
            </a:r>
          </a:p>
          <a:p>
            <a:r>
              <a:rPr lang="ru-RU" dirty="0"/>
              <a:t>Например, различаются звуки [О-У].</a:t>
            </a:r>
          </a:p>
          <a:p>
            <a:r>
              <a:rPr lang="ru-RU" dirty="0"/>
              <a:t>Звуки: О, У, Н, У, О, Ы, О, У, А, М, У, Т, О и т. д.</a:t>
            </a:r>
          </a:p>
          <a:p>
            <a:r>
              <a:rPr lang="ru-RU" dirty="0"/>
              <a:t>Слоги: ОН, УК, ПО, УТ, КО, НУ, МО, УП, МУ и т. д.</a:t>
            </a:r>
          </a:p>
          <a:p>
            <a:r>
              <a:rPr lang="ru-RU" dirty="0"/>
              <a:t>Слова: Оля, утка, осень, окно, удочка, иду, корова, утро, озеро, Уля и т. 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677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Игра «Бусы»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Взрослый называет слово, ребенок отодвигает столько красных бусинок, сколько слышит гласных звуков. В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Взрослый называет слово, ребенок отодвигает столько синих бусинок, сколько в слове согласных звуков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850" y="2486417"/>
            <a:ext cx="3657600" cy="2739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27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365760" lvl="0" indent="-283464">
              <a:spcBef>
                <a:spcPts val="600"/>
              </a:spcBef>
            </a:pPr>
            <a:r>
              <a:rPr lang="ru-RU" sz="36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Игра « Собери по картинке схему»</a:t>
            </a:r>
            <a:r>
              <a:rPr lang="ru-RU" sz="36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смотрит на картинку и выкладывает схему слова на полоске с помощью камешков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492896"/>
            <a:ext cx="424847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771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«Где находится звук»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447800"/>
            <a:ext cx="3744416" cy="4800600"/>
          </a:xfrm>
        </p:spPr>
        <p:txBody>
          <a:bodyPr>
            <a:normAutofit fontScale="92500" lnSpcReduction="20000"/>
          </a:bodyPr>
          <a:lstStyle/>
          <a:p>
            <a:pPr marL="274320" lvl="0" indent="-274320">
              <a:spcBef>
                <a:spcPct val="20000"/>
              </a:spcBef>
              <a:buClr>
                <a:srgbClr val="9C5252"/>
              </a:buClr>
              <a:buSzPct val="85000"/>
              <a:buFont typeface="Brush Script MT" pitchFamily="66" charset="0"/>
              <a:buChar char="O"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научить ребенка определять звук в слове (в начале, середине или конце слова). </a:t>
            </a:r>
          </a:p>
          <a:p>
            <a:pPr marL="274320" lvl="0" indent="-274320">
              <a:spcBef>
                <a:spcPct val="20000"/>
              </a:spcBef>
              <a:buClr>
                <a:srgbClr val="9C5252"/>
              </a:buClr>
              <a:buSzPct val="85000"/>
              <a:buFont typeface="Brush Script MT" pitchFamily="66" charset="0"/>
              <a:buChar char="O"/>
            </a:pP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Ход игры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взрослый показывает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детям картинки, выделяя заданный звук в слове голосом, спрашивает, где находится заданный звук: в начале, середине или конце слова. Ребенок передвигает бабочку-адмирал на соответствующую кувшинку (1,2,3).</a:t>
            </a:r>
          </a:p>
          <a:p>
            <a:endParaRPr lang="ru-RU" dirty="0"/>
          </a:p>
        </p:txBody>
      </p:sp>
      <p:pic>
        <p:nvPicPr>
          <p:cNvPr id="4" name="Picture 2" descr="C:\Users\1\Desktop\Выставка Экология\ЛОГОКУБ 1\101_11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628800"/>
            <a:ext cx="4211960" cy="452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85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Игра «Дай характеристику звуку»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196752"/>
            <a:ext cx="4320480" cy="5051648"/>
          </a:xfrm>
        </p:spPr>
        <p:txBody>
          <a:bodyPr>
            <a:normAutofit fontScale="92500" lnSpcReduction="10000"/>
          </a:bodyPr>
          <a:lstStyle/>
          <a:p>
            <a:pPr marL="274320" lvl="0" indent="-27432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>
                <a:srgbClr val="9C5252"/>
              </a:buClr>
              <a:buSzPct val="85000"/>
              <a:buFont typeface="Brush Script MT" pitchFamily="66" charset="0"/>
              <a:buChar char="O"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Цель игры: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научить ребёнка давать характеристику  гласному или согласному звуку по плану: положение губ, зубов, языка, для согласного звука определение звонкости -глухости; твердости-мягкости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274320" lvl="0" indent="-27432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>
                <a:srgbClr val="9C5252"/>
              </a:buClr>
              <a:buSzPct val="85000"/>
              <a:buFont typeface="Brush Script MT" pitchFamily="66" charset="0"/>
              <a:buChar char="O"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Описание игры: 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Взрослый показывает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схему характеристики звука, ребенок опускает бусинки на те позицию, характерные заданному звуку.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4" name="Объект 3" descr="C:\Users\1\Desktop\ЛОГОКУБ 1\101_1169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84784"/>
            <a:ext cx="3923928" cy="41044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858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131</TotalTime>
  <Words>1270</Words>
  <Application>Microsoft Office PowerPoint</Application>
  <PresentationFormat>Экран (4:3)</PresentationFormat>
  <Paragraphs>79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Фонематический слух у младших школьников и упражнения на развитие фонематического восприятия</vt:lpstr>
      <vt:lpstr>Фонематический слух (речевой слух)</vt:lpstr>
      <vt:lpstr>           «Определи по звуку» </vt:lpstr>
      <vt:lpstr>Артикуляция гласных звуков</vt:lpstr>
      <vt:lpstr>Игра «Топни - хлопни» </vt:lpstr>
      <vt:lpstr>                 Игра «Бусы»</vt:lpstr>
      <vt:lpstr>Игра « Собери по картинке схему» </vt:lpstr>
      <vt:lpstr>Игра «Где находится звук»</vt:lpstr>
      <vt:lpstr>Игра «Дай характеристику звуку»</vt:lpstr>
      <vt:lpstr>Игра «Рыбалка»</vt:lpstr>
      <vt:lpstr>Выделение звука на фоне слова</vt:lpstr>
      <vt:lpstr>Игра «Выбери картинки» </vt:lpstr>
      <vt:lpstr>Игра «Разложи на кучки» </vt:lpstr>
      <vt:lpstr>Игра «Цепочка слов» </vt:lpstr>
      <vt:lpstr>            Игра «Шашечки»</vt:lpstr>
      <vt:lpstr>Игра «Наборщик»</vt:lpstr>
      <vt:lpstr>Работа с разрезной азбукой</vt:lpstr>
      <vt:lpstr>                Заключение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Фонематический слух у младших школьников и упражнения на развитие фонематического восприятия</dc:title>
  <dc:creator>user</dc:creator>
  <cp:lastModifiedBy>user</cp:lastModifiedBy>
  <cp:revision>12</cp:revision>
  <dcterms:created xsi:type="dcterms:W3CDTF">2020-12-15T10:40:34Z</dcterms:created>
  <dcterms:modified xsi:type="dcterms:W3CDTF">2020-12-16T04:47:45Z</dcterms:modified>
</cp:coreProperties>
</file>