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творчеству А.А. Блока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7986714" cy="171448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/>
            </a:r>
            <a:br>
              <a:rPr lang="ru-RU" sz="3100" dirty="0" smtClean="0">
                <a:solidFill>
                  <a:schemeClr val="tx1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9. </a:t>
            </a:r>
            <a:r>
              <a:rPr lang="ru-RU" sz="3100" b="1" dirty="0" smtClean="0">
                <a:solidFill>
                  <a:schemeClr val="tx1"/>
                </a:solidFill>
              </a:rPr>
              <a:t>Какое стихотворение Блока начинается строфой, изображающей финал жизненной драмы героини?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928802"/>
            <a:ext cx="3749040" cy="4572000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4400" dirty="0" smtClean="0"/>
              <a:t>Под </a:t>
            </a:r>
            <a:r>
              <a:rPr lang="ru-RU" sz="4400" dirty="0" smtClean="0"/>
              <a:t>насыпью, во рву некошеном,</a:t>
            </a:r>
          </a:p>
          <a:p>
            <a:pPr>
              <a:buNone/>
            </a:pPr>
            <a:r>
              <a:rPr lang="ru-RU" sz="4400" dirty="0" smtClean="0"/>
              <a:t>Лежит и смотрит, как живая,</a:t>
            </a:r>
          </a:p>
          <a:p>
            <a:pPr>
              <a:buNone/>
            </a:pPr>
            <a:r>
              <a:rPr lang="ru-RU" sz="4400" dirty="0" smtClean="0"/>
              <a:t>В цветном платке, на плечи брошенном,</a:t>
            </a:r>
          </a:p>
          <a:p>
            <a:pPr>
              <a:buNone/>
            </a:pPr>
            <a:r>
              <a:rPr lang="ru-RU" sz="4400" dirty="0" smtClean="0"/>
              <a:t>Красивая и молодая.</a:t>
            </a:r>
          </a:p>
          <a:p>
            <a:pPr>
              <a:buNone/>
            </a:pPr>
            <a:endParaRPr lang="ru-RU" sz="4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786314" y="1928802"/>
            <a:ext cx="3749040" cy="4572000"/>
          </a:xfrm>
        </p:spPr>
        <p:txBody>
          <a:bodyPr>
            <a:normAutofit fontScale="77500" lnSpcReduction="20000"/>
          </a:bodyPr>
          <a:lstStyle/>
          <a:p>
            <a:endParaRPr lang="ru-RU" sz="4100" dirty="0" smtClean="0"/>
          </a:p>
          <a:p>
            <a:r>
              <a:rPr lang="ru-RU" sz="4100" dirty="0" smtClean="0"/>
              <a:t>1</a:t>
            </a:r>
            <a:r>
              <a:rPr lang="ru-RU" sz="4100" dirty="0" smtClean="0"/>
              <a:t>) </a:t>
            </a:r>
            <a:r>
              <a:rPr lang="ru-RU" sz="4100" dirty="0" smtClean="0"/>
              <a:t>«Незнакомка» </a:t>
            </a:r>
            <a:endParaRPr lang="ru-RU" sz="4100" dirty="0" smtClean="0"/>
          </a:p>
          <a:p>
            <a:r>
              <a:rPr lang="ru-RU" sz="4100" dirty="0" smtClean="0"/>
              <a:t>2</a:t>
            </a:r>
            <a:r>
              <a:rPr lang="ru-RU" sz="4100" dirty="0" smtClean="0"/>
              <a:t>) </a:t>
            </a:r>
            <a:r>
              <a:rPr lang="ru-RU" sz="4100" dirty="0" smtClean="0"/>
              <a:t>«На железной дороге» </a:t>
            </a:r>
            <a:endParaRPr lang="ru-RU" sz="4100" dirty="0" smtClean="0"/>
          </a:p>
          <a:p>
            <a:r>
              <a:rPr lang="ru-RU" sz="4100" dirty="0" smtClean="0"/>
              <a:t>3</a:t>
            </a:r>
            <a:r>
              <a:rPr lang="ru-RU" sz="4100" dirty="0" smtClean="0"/>
              <a:t>) </a:t>
            </a:r>
            <a:r>
              <a:rPr lang="ru-RU" sz="4100" dirty="0" smtClean="0"/>
              <a:t>«Коршун</a:t>
            </a:r>
            <a:r>
              <a:rPr lang="ru-RU" sz="4100" dirty="0" smtClean="0"/>
              <a:t>»</a:t>
            </a:r>
          </a:p>
          <a:p>
            <a:r>
              <a:rPr lang="ru-RU" sz="4100" dirty="0" smtClean="0"/>
              <a:t> 4) </a:t>
            </a:r>
            <a:r>
              <a:rPr lang="ru-RU" sz="4100" dirty="0" smtClean="0"/>
              <a:t>«Русь»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04389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10. </a:t>
            </a:r>
            <a:r>
              <a:rPr lang="ru-RU" b="1" dirty="0" smtClean="0">
                <a:solidFill>
                  <a:schemeClr val="tx1"/>
                </a:solidFill>
              </a:rPr>
              <a:t>Маяковский утверждал: «Поэмой зачитывались и «белые» и «красные». О какой поэме речь?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2500306"/>
            <a:ext cx="7615262" cy="401956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sz="4000" dirty="0" smtClean="0"/>
              <a:t>1) «Роза </a:t>
            </a:r>
            <a:r>
              <a:rPr lang="ru-RU" sz="4000" dirty="0" smtClean="0"/>
              <a:t>и Крест»</a:t>
            </a:r>
          </a:p>
          <a:p>
            <a:pPr>
              <a:buNone/>
            </a:pPr>
            <a:r>
              <a:rPr lang="ru-RU" sz="4000" dirty="0" smtClean="0"/>
              <a:t>2) «Возмездие</a:t>
            </a:r>
            <a:r>
              <a:rPr lang="ru-RU" sz="4000" dirty="0" smtClean="0"/>
              <a:t>»</a:t>
            </a:r>
          </a:p>
          <a:p>
            <a:pPr>
              <a:buNone/>
            </a:pPr>
            <a:r>
              <a:rPr lang="ru-RU" sz="4000" dirty="0" smtClean="0"/>
              <a:t>3) «Двенадцать</a:t>
            </a:r>
            <a:r>
              <a:rPr lang="ru-RU" sz="4000" dirty="0" smtClean="0"/>
              <a:t>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915276" cy="2214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11.</a:t>
            </a:r>
            <a:r>
              <a:rPr lang="ru-RU" b="1" dirty="0" smtClean="0">
                <a:solidFill>
                  <a:schemeClr val="tx1"/>
                </a:solidFill>
              </a:rPr>
              <a:t> В какую книгу стихов Блок поместил цикл «Стихи о Прекрасной Даме»: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14348" y="2000240"/>
            <a:ext cx="7772400" cy="457200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6000" dirty="0" smtClean="0"/>
              <a:t>1)  теза</a:t>
            </a:r>
          </a:p>
          <a:p>
            <a:r>
              <a:rPr lang="ru-RU" sz="6000" dirty="0" smtClean="0"/>
              <a:t> 2) </a:t>
            </a:r>
            <a:r>
              <a:rPr lang="ru-RU" sz="6000" dirty="0" smtClean="0"/>
              <a:t>антитеза </a:t>
            </a:r>
            <a:endParaRPr lang="ru-RU" sz="6000" dirty="0" smtClean="0"/>
          </a:p>
          <a:p>
            <a:r>
              <a:rPr lang="ru-RU" sz="6000" dirty="0" smtClean="0"/>
              <a:t>3)  синтез</a:t>
            </a: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12. </a:t>
            </a:r>
            <a:r>
              <a:rPr lang="ru-RU" b="1" dirty="0" smtClean="0">
                <a:solidFill>
                  <a:schemeClr val="tx1"/>
                </a:solidFill>
              </a:rPr>
              <a:t>Где была написана «Незнакомка»: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1</a:t>
            </a:r>
            <a:r>
              <a:rPr lang="ru-RU" sz="6000" dirty="0" smtClean="0"/>
              <a:t>) </a:t>
            </a:r>
            <a:r>
              <a:rPr lang="ru-RU" sz="6000" dirty="0" smtClean="0"/>
              <a:t>в Озерках </a:t>
            </a:r>
            <a:endParaRPr lang="ru-RU" sz="6000" dirty="0" smtClean="0"/>
          </a:p>
          <a:p>
            <a:r>
              <a:rPr lang="ru-RU" sz="6000" dirty="0" smtClean="0"/>
              <a:t>2</a:t>
            </a:r>
            <a:r>
              <a:rPr lang="ru-RU" sz="6000" dirty="0" smtClean="0"/>
              <a:t>) </a:t>
            </a:r>
            <a:r>
              <a:rPr lang="ru-RU" sz="6000" dirty="0" smtClean="0"/>
              <a:t>в ресторане </a:t>
            </a:r>
            <a:endParaRPr lang="ru-RU" sz="6000" dirty="0" smtClean="0"/>
          </a:p>
          <a:p>
            <a:r>
              <a:rPr lang="ru-RU" sz="6000" dirty="0" smtClean="0"/>
              <a:t>3</a:t>
            </a:r>
            <a:r>
              <a:rPr lang="ru-RU" sz="6000" dirty="0" smtClean="0"/>
              <a:t>) </a:t>
            </a:r>
            <a:r>
              <a:rPr lang="ru-RU" sz="6000" dirty="0" smtClean="0"/>
              <a:t>в Италии.</a:t>
            </a:r>
            <a:endParaRPr lang="ru-RU" sz="6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915276" cy="2071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tx1"/>
                </a:solidFill>
              </a:rPr>
              <a:t>13. </a:t>
            </a:r>
            <a:r>
              <a:rPr lang="ru-RU" sz="3600" b="1" dirty="0" smtClean="0">
                <a:solidFill>
                  <a:schemeClr val="tx1"/>
                </a:solidFill>
              </a:rPr>
              <a:t>Какие приёмы использует Блок в следующих примерах</a:t>
            </a:r>
            <a:r>
              <a:rPr lang="ru-RU" sz="3600" b="1" dirty="0" smtClean="0">
                <a:solidFill>
                  <a:schemeClr val="tx1"/>
                </a:solidFill>
              </a:rPr>
              <a:t>? Найди соответствия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714488"/>
            <a:ext cx="374904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) </a:t>
            </a:r>
            <a:r>
              <a:rPr lang="ru-RU" sz="2800" dirty="0" smtClean="0"/>
              <a:t>«Весенний и тлетворный дух»; </a:t>
            </a:r>
          </a:p>
          <a:p>
            <a:pPr>
              <a:buNone/>
            </a:pPr>
            <a:r>
              <a:rPr lang="ru-RU" sz="2800" dirty="0" smtClean="0"/>
              <a:t>2) «И очи синие, бездонные / Цветут на дальнем берегу»; </a:t>
            </a:r>
          </a:p>
          <a:p>
            <a:pPr>
              <a:buNone/>
            </a:pPr>
            <a:r>
              <a:rPr lang="ru-RU" sz="2800" dirty="0" smtClean="0"/>
              <a:t>3) «Доколе матери тужить? / Доколе коршуну кружить?»; 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57752" y="1928802"/>
            <a:ext cx="3749040" cy="45720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4000" dirty="0" smtClean="0"/>
              <a:t>а) </a:t>
            </a:r>
            <a:r>
              <a:rPr lang="ru-RU" sz="4000" dirty="0" smtClean="0"/>
              <a:t>метафора</a:t>
            </a:r>
            <a:r>
              <a:rPr lang="ru-RU" sz="4000" dirty="0" smtClean="0"/>
              <a:t>;</a:t>
            </a:r>
          </a:p>
          <a:p>
            <a:r>
              <a:rPr lang="ru-RU" sz="4000" dirty="0" smtClean="0"/>
              <a:t>б) анафора</a:t>
            </a:r>
            <a:r>
              <a:rPr lang="ru-RU" sz="4000" dirty="0" smtClean="0"/>
              <a:t>;</a:t>
            </a:r>
          </a:p>
          <a:p>
            <a:r>
              <a:rPr lang="ru-RU" sz="4000" dirty="0" smtClean="0"/>
              <a:t>в) оксюморон.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915276" cy="1428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solidFill>
                  <a:schemeClr val="tx1"/>
                </a:solidFill>
              </a:rPr>
              <a:t>14.</a:t>
            </a:r>
            <a:r>
              <a:rPr lang="ru-RU" sz="3100" b="1" dirty="0" smtClean="0">
                <a:solidFill>
                  <a:schemeClr val="tx1"/>
                </a:solidFill>
              </a:rPr>
              <a:t> Какой мелодии не слышно в поэме Блока «Двенадцать»?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4800" dirty="0" smtClean="0"/>
              <a:t>1</a:t>
            </a:r>
            <a:r>
              <a:rPr lang="ru-RU" sz="4800" dirty="0" smtClean="0"/>
              <a:t>) марш</a:t>
            </a:r>
            <a:endParaRPr lang="ru-RU" sz="4800" dirty="0" smtClean="0"/>
          </a:p>
          <a:p>
            <a:r>
              <a:rPr lang="ru-RU" sz="4800" dirty="0" smtClean="0"/>
              <a:t>2) танго</a:t>
            </a:r>
            <a:endParaRPr lang="ru-RU" sz="4800" dirty="0" smtClean="0"/>
          </a:p>
          <a:p>
            <a:r>
              <a:rPr lang="ru-RU" sz="4800" dirty="0" smtClean="0"/>
              <a:t>3) частушка</a:t>
            </a:r>
            <a:endParaRPr lang="ru-RU" sz="48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986714" cy="214311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15.  </a:t>
            </a:r>
            <a:r>
              <a:rPr lang="ru-RU" sz="3200" b="1" dirty="0" smtClean="0">
                <a:solidFill>
                  <a:schemeClr val="tx1"/>
                </a:solidFill>
              </a:rPr>
              <a:t>Укажите, каково отношение автора к красногвардейцам в поэме «Двенадцать»?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143116"/>
            <a:ext cx="8329642" cy="38766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800" dirty="0" smtClean="0"/>
              <a:t>1</a:t>
            </a:r>
            <a:r>
              <a:rPr lang="ru-RU" sz="2800" dirty="0" smtClean="0"/>
              <a:t>) </a:t>
            </a:r>
            <a:r>
              <a:rPr lang="ru-RU" sz="3200" dirty="0" smtClean="0"/>
              <a:t>этот </a:t>
            </a:r>
            <a:r>
              <a:rPr lang="ru-RU" sz="3200" dirty="0" smtClean="0"/>
              <a:t>образ олицетворяет разрушительную силу.</a:t>
            </a:r>
          </a:p>
          <a:p>
            <a:r>
              <a:rPr lang="ru-RU" sz="3200" dirty="0" smtClean="0"/>
              <a:t>2) является </a:t>
            </a:r>
            <a:r>
              <a:rPr lang="ru-RU" sz="3200" dirty="0" smtClean="0"/>
              <a:t>объектом насмешки автора</a:t>
            </a:r>
          </a:p>
          <a:p>
            <a:r>
              <a:rPr lang="ru-RU" sz="3200" dirty="0" smtClean="0"/>
              <a:t>3) соединяет </a:t>
            </a:r>
            <a:r>
              <a:rPr lang="ru-RU" sz="3200" dirty="0" smtClean="0"/>
              <a:t>в себе созидающее и разрушительное начала.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Ответы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1- 2</a:t>
            </a:r>
          </a:p>
          <a:p>
            <a:r>
              <a:rPr lang="ru-RU" dirty="0" smtClean="0"/>
              <a:t>2 – 3</a:t>
            </a:r>
          </a:p>
          <a:p>
            <a:r>
              <a:rPr lang="ru-RU" dirty="0" smtClean="0"/>
              <a:t>3- 3</a:t>
            </a:r>
          </a:p>
          <a:p>
            <a:r>
              <a:rPr lang="ru-RU" dirty="0" smtClean="0"/>
              <a:t>4 – 2</a:t>
            </a:r>
          </a:p>
          <a:p>
            <a:r>
              <a:rPr lang="ru-RU" dirty="0" smtClean="0"/>
              <a:t>5 – 3</a:t>
            </a:r>
          </a:p>
          <a:p>
            <a:r>
              <a:rPr lang="ru-RU" dirty="0" smtClean="0"/>
              <a:t>6 – 2</a:t>
            </a:r>
          </a:p>
          <a:p>
            <a:r>
              <a:rPr lang="ru-RU" dirty="0" smtClean="0"/>
              <a:t>7 – 2</a:t>
            </a:r>
          </a:p>
          <a:p>
            <a:r>
              <a:rPr lang="ru-RU" dirty="0" smtClean="0"/>
              <a:t>8 – 3</a:t>
            </a:r>
          </a:p>
          <a:p>
            <a:r>
              <a:rPr lang="ru-RU" dirty="0" smtClean="0"/>
              <a:t>9 -2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10 – 3</a:t>
            </a:r>
          </a:p>
          <a:p>
            <a:r>
              <a:rPr lang="ru-RU" dirty="0" smtClean="0"/>
              <a:t>11 -1</a:t>
            </a:r>
          </a:p>
          <a:p>
            <a:r>
              <a:rPr lang="ru-RU" dirty="0" smtClean="0"/>
              <a:t>12 – 1</a:t>
            </a:r>
          </a:p>
          <a:p>
            <a:r>
              <a:rPr lang="ru-RU" dirty="0" smtClean="0"/>
              <a:t>13   1 – в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2 – а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3 – б</a:t>
            </a:r>
          </a:p>
          <a:p>
            <a:r>
              <a:rPr lang="ru-RU" dirty="0" smtClean="0"/>
              <a:t>14 -  2</a:t>
            </a:r>
          </a:p>
          <a:p>
            <a:r>
              <a:rPr lang="ru-RU" dirty="0" smtClean="0"/>
              <a:t>15 - 3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Оценивание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sz="6000" dirty="0" smtClean="0"/>
          </a:p>
          <a:p>
            <a:r>
              <a:rPr lang="ru-RU" sz="6000" dirty="0" smtClean="0"/>
              <a:t>15 – 17 «+»     -    «5»</a:t>
            </a:r>
          </a:p>
          <a:p>
            <a:r>
              <a:rPr lang="ru-RU" sz="6000" dirty="0" smtClean="0"/>
              <a:t>12 – 14 «+»   -      «4»</a:t>
            </a:r>
          </a:p>
          <a:p>
            <a:r>
              <a:rPr lang="ru-RU" sz="6000" dirty="0" smtClean="0"/>
              <a:t>8 – 11 «+»     -       «3»</a:t>
            </a:r>
          </a:p>
          <a:p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00042"/>
            <a:ext cx="7901014" cy="17034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1"/>
                </a:solidFill>
              </a:rPr>
              <a:t>1. Александр </a:t>
            </a:r>
            <a:r>
              <a:rPr lang="ru-RU" b="1" dirty="0" smtClean="0">
                <a:solidFill>
                  <a:schemeClr val="tx1"/>
                </a:solidFill>
              </a:rPr>
              <a:t>Александрович Блок родился: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4400" dirty="0" smtClean="0"/>
              <a:t>1) в </a:t>
            </a:r>
            <a:r>
              <a:rPr lang="ru-RU" sz="4400" dirty="0" smtClean="0"/>
              <a:t>Москве</a:t>
            </a:r>
          </a:p>
          <a:p>
            <a:pPr>
              <a:buNone/>
            </a:pPr>
            <a:r>
              <a:rPr lang="ru-RU" sz="4400" dirty="0" smtClean="0"/>
              <a:t>2) в </a:t>
            </a:r>
            <a:r>
              <a:rPr lang="ru-RU" sz="4400" dirty="0" smtClean="0"/>
              <a:t>Петербурге</a:t>
            </a:r>
          </a:p>
          <a:p>
            <a:pPr>
              <a:buNone/>
            </a:pPr>
            <a:r>
              <a:rPr lang="ru-RU" sz="4400" dirty="0" smtClean="0"/>
              <a:t>3) в </a:t>
            </a:r>
            <a:r>
              <a:rPr lang="ru-RU" sz="4400" dirty="0" err="1" smtClean="0"/>
              <a:t>Шахматово</a:t>
            </a:r>
            <a:r>
              <a:rPr lang="ru-RU" sz="4400" dirty="0" smtClean="0"/>
              <a:t> под Москвой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6541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2.  Дед Блока А.Н.Бекетов был знаменитым: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6000" dirty="0" smtClean="0"/>
              <a:t>1) химиком</a:t>
            </a: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2) математиком</a:t>
            </a: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3) ботаником</a:t>
            </a:r>
            <a:endParaRPr lang="ru-RU" sz="6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829576" cy="17034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1"/>
                </a:solidFill>
              </a:rPr>
              <a:t>3</a:t>
            </a:r>
            <a:r>
              <a:rPr lang="ru-RU" b="1" dirty="0" smtClean="0">
                <a:solidFill>
                  <a:schemeClr val="tx1"/>
                </a:solidFill>
              </a:rPr>
              <a:t>. Как </a:t>
            </a:r>
            <a:r>
              <a:rPr lang="ru-RU" b="1" dirty="0" smtClean="0">
                <a:solidFill>
                  <a:schemeClr val="tx1"/>
                </a:solidFill>
              </a:rPr>
              <a:t>называлось имение, где прошли детские годы поэта: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6000" dirty="0" smtClean="0"/>
              <a:t>1) </a:t>
            </a:r>
            <a:r>
              <a:rPr lang="ru-RU" sz="6000" dirty="0" err="1" smtClean="0"/>
              <a:t>Боблово</a:t>
            </a: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2) Болдино</a:t>
            </a:r>
            <a:endParaRPr lang="ru-RU" sz="6000" dirty="0" smtClean="0"/>
          </a:p>
          <a:p>
            <a:pPr>
              <a:buNone/>
            </a:pPr>
            <a:r>
              <a:rPr lang="ru-RU" sz="6000" dirty="0" smtClean="0"/>
              <a:t>3) </a:t>
            </a:r>
            <a:r>
              <a:rPr lang="ru-RU" sz="6000" dirty="0" err="1" smtClean="0"/>
              <a:t>Шахматово</a:t>
            </a:r>
            <a:endParaRPr lang="ru-RU" sz="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4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В каком спектакле А.Блок играл вместе с Л.Д.Менделеевой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1785926"/>
            <a:ext cx="77724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sz="4800" dirty="0" smtClean="0"/>
              <a:t>1) «Ромео </a:t>
            </a:r>
            <a:r>
              <a:rPr lang="ru-RU" sz="4800" dirty="0" smtClean="0"/>
              <a:t>и Джульетта»</a:t>
            </a:r>
          </a:p>
          <a:p>
            <a:pPr>
              <a:buNone/>
            </a:pPr>
            <a:r>
              <a:rPr lang="ru-RU" sz="4800" dirty="0" smtClean="0"/>
              <a:t>2) «Отелло</a:t>
            </a:r>
            <a:r>
              <a:rPr lang="ru-RU" sz="4800" dirty="0" smtClean="0"/>
              <a:t>»</a:t>
            </a:r>
          </a:p>
          <a:p>
            <a:pPr>
              <a:buNone/>
            </a:pPr>
            <a:r>
              <a:rPr lang="ru-RU" sz="4800" dirty="0" smtClean="0"/>
              <a:t>3) «Гамлет</a:t>
            </a:r>
            <a:r>
              <a:rPr lang="ru-RU" sz="4800" dirty="0" smtClean="0"/>
              <a:t>»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7829576" cy="17034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5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</a:rPr>
              <a:t>Под влиянием какого поэта Блок стал символистом?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5400" dirty="0" smtClean="0"/>
              <a:t>1) И</a:t>
            </a:r>
            <a:r>
              <a:rPr lang="ru-RU" sz="5400" dirty="0" smtClean="0"/>
              <a:t>. Анненского</a:t>
            </a:r>
          </a:p>
          <a:p>
            <a:pPr>
              <a:buNone/>
            </a:pPr>
            <a:r>
              <a:rPr lang="ru-RU" sz="5400" dirty="0" smtClean="0"/>
              <a:t>2) Д.Мережковского</a:t>
            </a: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3) Вл</a:t>
            </a:r>
            <a:r>
              <a:rPr lang="ru-RU" sz="5400" dirty="0" smtClean="0"/>
              <a:t>. Соловьева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797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6) К </a:t>
            </a:r>
            <a:r>
              <a:rPr lang="ru-RU" b="1" dirty="0" smtClean="0">
                <a:solidFill>
                  <a:schemeClr val="tx1"/>
                </a:solidFill>
              </a:rPr>
              <a:t>какому направлению относится раннее творчество А. Блока?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pPr marL="514350" indent="-514350">
              <a:buAutoNum type="arabicParenR"/>
            </a:pPr>
            <a:r>
              <a:rPr lang="ru-RU" sz="5400" dirty="0" smtClean="0"/>
              <a:t>Футуризм</a:t>
            </a:r>
            <a:r>
              <a:rPr lang="ru-RU" sz="5400" dirty="0" smtClean="0"/>
              <a:t> </a:t>
            </a:r>
            <a:endParaRPr lang="ru-RU" sz="5400" dirty="0" smtClean="0"/>
          </a:p>
          <a:p>
            <a:pPr marL="514350" indent="-514350">
              <a:buAutoNum type="arabicParenR"/>
            </a:pPr>
            <a:r>
              <a:rPr lang="ru-RU" sz="5400" dirty="0" smtClean="0"/>
              <a:t>Акмеизм</a:t>
            </a:r>
          </a:p>
          <a:p>
            <a:pPr marL="514350" indent="-514350">
              <a:buAutoNum type="arabicParenR"/>
            </a:pPr>
            <a:r>
              <a:rPr lang="ru-RU" sz="5400" dirty="0" smtClean="0"/>
              <a:t>Символизм</a:t>
            </a:r>
            <a:r>
              <a:rPr lang="ru-RU" sz="5400" dirty="0" smtClean="0"/>
              <a:t>                      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901014" cy="17034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7</a:t>
            </a:r>
            <a:r>
              <a:rPr lang="ru-RU" b="1" dirty="0" smtClean="0">
                <a:solidFill>
                  <a:schemeClr val="tx1"/>
                </a:solidFill>
              </a:rPr>
              <a:t>. Кому </a:t>
            </a:r>
            <a:r>
              <a:rPr lang="ru-RU" b="1" dirty="0" smtClean="0">
                <a:solidFill>
                  <a:schemeClr val="tx1"/>
                </a:solidFill>
              </a:rPr>
              <a:t>посвящен сборник «Стихи о Прекрасной Даме»?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000" dirty="0" smtClean="0"/>
              <a:t>1) Н.Н</a:t>
            </a:r>
            <a:r>
              <a:rPr lang="ru-RU" sz="4000" dirty="0" smtClean="0"/>
              <a:t>. </a:t>
            </a:r>
            <a:r>
              <a:rPr lang="ru-RU" sz="4000" dirty="0" err="1" smtClean="0"/>
              <a:t>Волоховой</a:t>
            </a:r>
            <a:r>
              <a:rPr lang="ru-RU" sz="4000" dirty="0" smtClean="0"/>
              <a:t>, драматической актрисе</a:t>
            </a:r>
          </a:p>
          <a:p>
            <a:pPr>
              <a:buNone/>
            </a:pPr>
            <a:r>
              <a:rPr lang="ru-RU" sz="4000" dirty="0" smtClean="0"/>
              <a:t>2) Л.Д. Менделеевой</a:t>
            </a:r>
            <a:r>
              <a:rPr lang="ru-RU" sz="4000" dirty="0" smtClean="0"/>
              <a:t>, жене поэта</a:t>
            </a:r>
          </a:p>
          <a:p>
            <a:pPr>
              <a:buNone/>
            </a:pPr>
            <a:r>
              <a:rPr lang="ru-RU" sz="4000" dirty="0" smtClean="0"/>
              <a:t>3) Л.А. </a:t>
            </a:r>
            <a:r>
              <a:rPr lang="ru-RU" sz="4000" dirty="0" err="1" smtClean="0"/>
              <a:t>Дельмас</a:t>
            </a:r>
            <a:r>
              <a:rPr lang="ru-RU" sz="4000" dirty="0" smtClean="0"/>
              <a:t>, оперной певице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</a:rPr>
              <a:t>Как называлась статья Блока?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1) «Революция </a:t>
            </a:r>
            <a:r>
              <a:rPr lang="ru-RU" sz="4400" dirty="0" smtClean="0"/>
              <a:t>и народ»</a:t>
            </a:r>
          </a:p>
          <a:p>
            <a:pPr>
              <a:buNone/>
            </a:pPr>
            <a:r>
              <a:rPr lang="ru-RU" sz="4400" dirty="0" smtClean="0"/>
              <a:t>2) «Революция </a:t>
            </a:r>
            <a:r>
              <a:rPr lang="ru-RU" sz="4400" dirty="0" smtClean="0"/>
              <a:t>и общество»</a:t>
            </a:r>
          </a:p>
          <a:p>
            <a:pPr>
              <a:buNone/>
            </a:pPr>
            <a:r>
              <a:rPr lang="ru-RU" sz="4400" dirty="0" smtClean="0"/>
              <a:t>3) «Революция </a:t>
            </a:r>
            <a:r>
              <a:rPr lang="ru-RU" sz="4400" dirty="0" smtClean="0"/>
              <a:t>и интеллигенция»</a:t>
            </a:r>
          </a:p>
          <a:p>
            <a:endParaRPr lang="ru-RU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</TotalTime>
  <Words>415</Words>
  <PresentationFormat>Экран (4:3)</PresentationFormat>
  <Paragraphs>119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Справедливость</vt:lpstr>
      <vt:lpstr>Тест по творчеству А.А. Блока</vt:lpstr>
      <vt:lpstr>     1. Александр Александрович Блок родился: </vt:lpstr>
      <vt:lpstr>2.  Дед Блока А.Н.Бекетов был знаменитым: </vt:lpstr>
      <vt:lpstr>  3. Как называлось имение, где прошли детские годы поэта: </vt:lpstr>
      <vt:lpstr>4. В каком спектакле А.Блок играл вместе с Л.Д.Менделеевой? </vt:lpstr>
      <vt:lpstr>  5. Под влиянием какого поэта Блок стал символистом? </vt:lpstr>
      <vt:lpstr>  6) К какому направлению относится раннее творчество А. Блока? </vt:lpstr>
      <vt:lpstr>7. Кому посвящен сборник «Стихи о Прекрасной Даме»? </vt:lpstr>
      <vt:lpstr>8. Как называлась статья Блока? </vt:lpstr>
      <vt:lpstr>  9. Какое стихотворение Блока начинается строфой, изображающей финал жизненной драмы героини? </vt:lpstr>
      <vt:lpstr>10. Маяковский утверждал: «Поэмой зачитывались и «белые» и «красные». О какой поэме речь?</vt:lpstr>
      <vt:lpstr>11. В какую книгу стихов Блок поместил цикл «Стихи о Прекрасной Даме»:  </vt:lpstr>
      <vt:lpstr>12. Где была написана «Незнакомка»: </vt:lpstr>
      <vt:lpstr> 13. Какие приёмы использует Блок в следующих примерах? Найди соответствия </vt:lpstr>
      <vt:lpstr> 14. Какой мелодии не слышно в поэме Блока «Двенадцать»? </vt:lpstr>
      <vt:lpstr>15.  Укажите, каково отношение автора к красногвардейцам в поэме «Двенадцать»? </vt:lpstr>
      <vt:lpstr>Ответы</vt:lpstr>
      <vt:lpstr>Оценивание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творчеству А.А. Блока</dc:title>
  <dc:creator>Пользователь</dc:creator>
  <cp:lastModifiedBy>Пользователь</cp:lastModifiedBy>
  <cp:revision>8</cp:revision>
  <dcterms:created xsi:type="dcterms:W3CDTF">2018-10-09T01:59:11Z</dcterms:created>
  <dcterms:modified xsi:type="dcterms:W3CDTF">2018-10-09T03:12:48Z</dcterms:modified>
</cp:coreProperties>
</file>