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928670"/>
            <a:ext cx="4500594" cy="261303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Александр Николаевич Островский </a:t>
            </a:r>
            <a:br>
              <a:rPr lang="ru-RU" dirty="0" smtClean="0"/>
            </a:br>
            <a:r>
              <a:rPr lang="ru-RU" dirty="0" smtClean="0"/>
              <a:t>(1823-1886)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«Колумб» Замоскворечья</a:t>
            </a:r>
            <a:endParaRPr lang="ru-RU" sz="3600" b="1" dirty="0"/>
          </a:p>
        </p:txBody>
      </p:sp>
      <p:pic>
        <p:nvPicPr>
          <p:cNvPr id="13314" name="Picture 2" descr="https://im0-tub-ru.yandex.net/i?id=fcffdae99e78460489ddcdd791dbd787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571480"/>
            <a:ext cx="3643338" cy="553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2000" y="285728"/>
            <a:ext cx="8382000" cy="1069848"/>
          </a:xfrm>
        </p:spPr>
        <p:txBody>
          <a:bodyPr/>
          <a:lstStyle/>
          <a:p>
            <a:r>
              <a:rPr lang="ru-RU" dirty="0" smtClean="0"/>
              <a:t>Сотрудничество с журналами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28596" y="1214422"/>
            <a:ext cx="4041648" cy="457200"/>
          </a:xfrm>
        </p:spPr>
        <p:txBody>
          <a:bodyPr/>
          <a:lstStyle/>
          <a:p>
            <a:r>
              <a:rPr lang="ru-RU" dirty="0" smtClean="0"/>
              <a:t>«Москвитянин» 1850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643438" y="1214422"/>
            <a:ext cx="4041775" cy="457200"/>
          </a:xfrm>
        </p:spPr>
        <p:txBody>
          <a:bodyPr/>
          <a:lstStyle/>
          <a:p>
            <a:r>
              <a:rPr lang="ru-RU" dirty="0" smtClean="0"/>
              <a:t>«Современник» 1856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714876" y="1928802"/>
            <a:ext cx="4045203" cy="466591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 descr="https://bidspirit-images.global.ssl.fastly.net/vnikitskom/cloned-images/auction_71/lots/import_0/121/1/a_ignore_q_80_w_1000_c_limit_1.jpg"/>
          <p:cNvPicPr>
            <a:picLocks noChangeAspect="1" noChangeArrowheads="1"/>
          </p:cNvPicPr>
          <p:nvPr/>
        </p:nvPicPr>
        <p:blipFill>
          <a:blip r:embed="rId2"/>
          <a:srcRect t="4310" b="12931"/>
          <a:stretch>
            <a:fillRect/>
          </a:stretch>
        </p:blipFill>
        <p:spPr bwMode="auto">
          <a:xfrm>
            <a:off x="642910" y="1857364"/>
            <a:ext cx="3460105" cy="4786346"/>
          </a:xfrm>
          <a:prstGeom prst="rect">
            <a:avLst/>
          </a:prstGeom>
          <a:noFill/>
        </p:spPr>
      </p:pic>
      <p:pic>
        <p:nvPicPr>
          <p:cNvPr id="23556" name="Picture 4" descr="http://www.proznanie.ru/photo/image1297725010.jpg"/>
          <p:cNvPicPr>
            <a:picLocks noChangeAspect="1" noChangeArrowheads="1"/>
          </p:cNvPicPr>
          <p:nvPr/>
        </p:nvPicPr>
        <p:blipFill>
          <a:blip r:embed="rId3"/>
          <a:srcRect r="4584" b="8108"/>
          <a:stretch>
            <a:fillRect/>
          </a:stretch>
        </p:blipFill>
        <p:spPr bwMode="auto">
          <a:xfrm>
            <a:off x="5214942" y="1785926"/>
            <a:ext cx="3071834" cy="4857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Путешествие драматурга по Волге</a:t>
            </a:r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214282" y="1500174"/>
            <a:ext cx="4286280" cy="457203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1856 г. </a:t>
            </a:r>
            <a:r>
              <a:rPr lang="ru-RU" dirty="0" smtClean="0"/>
              <a:t> - участие Островского  </a:t>
            </a:r>
            <a:r>
              <a:rPr lang="ru-RU" dirty="0" smtClean="0"/>
              <a:t>в </a:t>
            </a:r>
            <a:r>
              <a:rPr lang="ru-RU" dirty="0" smtClean="0"/>
              <a:t> </a:t>
            </a:r>
            <a:r>
              <a:rPr lang="ru-RU" dirty="0" smtClean="0"/>
              <a:t>литературно-этнографической экспедиции, организованной Морским министерством для "описания жизни, быта и промыслов населения, живущего по берегам морей, озер и рек Европейской России". </a:t>
            </a:r>
            <a:endParaRPr lang="ru-RU" dirty="0" smtClean="0"/>
          </a:p>
          <a:p>
            <a:r>
              <a:rPr lang="ru-RU" dirty="0" smtClean="0"/>
              <a:t>Островскому </a:t>
            </a:r>
            <a:r>
              <a:rPr lang="ru-RU" dirty="0" smtClean="0"/>
              <a:t>было поручено обследование верховьев Волги. Он побывал в Твери, Городне, Торжке, Осташкове, Ржеве и  </a:t>
            </a:r>
            <a:r>
              <a:rPr lang="ru-RU" dirty="0" smtClean="0"/>
              <a:t>др. </a:t>
            </a:r>
            <a:r>
              <a:rPr lang="ru-RU" dirty="0" smtClean="0"/>
              <a:t>Все наблюдения были использованы Островским в его произведениях.</a:t>
            </a:r>
          </a:p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3438" y="1571612"/>
            <a:ext cx="4038600" cy="4525963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24578" name="Picture 2" descr="https://yaroslavltoday.files.wordpress.com/2019/01/0_effd1_1d5a4875_xx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143116"/>
            <a:ext cx="4417989" cy="28095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Пьеса «Гроза» - вершина зрелого творчества А.Н.Островского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2000240"/>
            <a:ext cx="4286280" cy="4500594"/>
          </a:xfrm>
        </p:spPr>
        <p:txBody>
          <a:bodyPr>
            <a:normAutofit fontScale="92500"/>
          </a:bodyPr>
          <a:lstStyle/>
          <a:p>
            <a:r>
              <a:rPr lang="ru-RU" sz="2400" dirty="0" smtClean="0"/>
              <a:t>Первое представление «Грозы» на сцене состоялось 16 ноября 1859 года в Малом театре, в бенефис С.В. Васильева с Л.П. Никулиной-Косицкой в роли Катерины. </a:t>
            </a:r>
            <a:endParaRPr lang="ru-RU" sz="2400" dirty="0" smtClean="0"/>
          </a:p>
          <a:p>
            <a:r>
              <a:rPr lang="ru-RU" sz="2400" dirty="0" smtClean="0"/>
              <a:t>Известный </a:t>
            </a:r>
            <a:r>
              <a:rPr lang="ru-RU" sz="2400" dirty="0" smtClean="0"/>
              <a:t>театральный деятель С.А. Юрьев сказал: «Грозу» не Островский написал… «Грозу» Волга написала».</a:t>
            </a:r>
          </a:p>
          <a:p>
            <a:endParaRPr lang="ru-RU" dirty="0"/>
          </a:p>
        </p:txBody>
      </p:sp>
      <p:pic>
        <p:nvPicPr>
          <p:cNvPr id="25602" name="Picture 2" descr="https://i.pinimg.com/originals/19/3f/65/193f65ff9d8bca4bc0ec31878c1e73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000240"/>
            <a:ext cx="3268498" cy="4500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785818"/>
          </a:xfrm>
        </p:spPr>
        <p:txBody>
          <a:bodyPr/>
          <a:lstStyle/>
          <a:p>
            <a:pPr algn="ctr"/>
            <a:r>
              <a:rPr lang="ru-RU" b="1" dirty="0" smtClean="0"/>
              <a:t>Заслуги Островского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1285860"/>
            <a:ext cx="8858280" cy="5288676"/>
          </a:xfrm>
        </p:spPr>
        <p:txBody>
          <a:bodyPr/>
          <a:lstStyle/>
          <a:p>
            <a:r>
              <a:rPr lang="ru-RU" i="1" dirty="0" smtClean="0"/>
              <a:t>В</a:t>
            </a:r>
            <a:r>
              <a:rPr lang="ru-RU" dirty="0" smtClean="0"/>
              <a:t> 1865 г. </a:t>
            </a:r>
            <a:r>
              <a:rPr lang="ru-RU" dirty="0" smtClean="0"/>
              <a:t>основывает </a:t>
            </a:r>
            <a:r>
              <a:rPr lang="ru-RU" dirty="0" smtClean="0"/>
              <a:t>в Москве артистический </a:t>
            </a:r>
            <a:r>
              <a:rPr lang="ru-RU" dirty="0" smtClean="0"/>
              <a:t>кружок, который стал </a:t>
            </a:r>
            <a:r>
              <a:rPr lang="ru-RU" dirty="0" smtClean="0"/>
              <a:t>школой для талантливых любителей – будущих замечательных русских </a:t>
            </a:r>
            <a:r>
              <a:rPr lang="ru-RU" dirty="0" smtClean="0"/>
              <a:t>артистов.</a:t>
            </a:r>
          </a:p>
          <a:p>
            <a:r>
              <a:rPr lang="ru-RU" dirty="0" smtClean="0"/>
              <a:t>С</a:t>
            </a:r>
            <a:r>
              <a:rPr lang="ru-RU" dirty="0" smtClean="0"/>
              <a:t>оздал </a:t>
            </a:r>
            <a:r>
              <a:rPr lang="ru-RU" dirty="0" smtClean="0"/>
              <a:t>целый репертуар </a:t>
            </a:r>
            <a:r>
              <a:rPr lang="ru-RU" dirty="0" smtClean="0"/>
              <a:t>для русского театра– 54 пьесы</a:t>
            </a:r>
            <a:r>
              <a:rPr lang="ru-RU" dirty="0" smtClean="0"/>
              <a:t>. "Исписал всю русскую жизнь" – от доисторических, сказочных времен </a:t>
            </a:r>
            <a:r>
              <a:rPr lang="ru-RU" dirty="0" smtClean="0"/>
              <a:t>и </a:t>
            </a:r>
            <a:r>
              <a:rPr lang="ru-RU" dirty="0" smtClean="0"/>
              <a:t>событий прошлого </a:t>
            </a:r>
            <a:r>
              <a:rPr lang="ru-RU" dirty="0" smtClean="0"/>
              <a:t> </a:t>
            </a:r>
            <a:r>
              <a:rPr lang="ru-RU" dirty="0" smtClean="0"/>
              <a:t>до злободневной действительности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Перу </a:t>
            </a:r>
            <a:r>
              <a:rPr lang="ru-RU" dirty="0" smtClean="0"/>
              <a:t>Островского принадлежат многочисленные переводы из Сервантеса, Шекспира, </a:t>
            </a:r>
            <a:r>
              <a:rPr lang="ru-RU" dirty="0" smtClean="0"/>
              <a:t>Гольдони.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9698" name="AutoShape 2" descr="https://rblogger.ru/img3/2018/gorod-na-pamyat-358-teatralnaya-ploshhad-i-malyiy-teatr/09.-Malyiy-teatr.-08.10.17.08.-Ostrovskiy.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066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0034" y="1714488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14282" y="714356"/>
            <a:ext cx="8358246" cy="2000264"/>
          </a:xfrm>
        </p:spPr>
        <p:txBody>
          <a:bodyPr/>
          <a:lstStyle/>
          <a:p>
            <a:r>
              <a:rPr lang="ru-RU" sz="2400" dirty="0" smtClean="0"/>
              <a:t>14 июня 1886 г. Александр Николаевич Островский умер в своем любимом заволжском имении Щелыково, что в костромских дремучих лесах, на холмистых берегах маленьких извилистых речек.</a:t>
            </a:r>
          </a:p>
          <a:p>
            <a:endParaRPr lang="ru-RU" dirty="0"/>
          </a:p>
        </p:txBody>
      </p:sp>
      <p:sp>
        <p:nvSpPr>
          <p:cNvPr id="28674" name="AutoShape 2" descr="https://rblogger.ru/img3/2018/gorod-na-pamyat-358-teatralnaya-ploshhad-i-malyiy-teatr/09.-Malyiy-teatr.-08.10.17.08.-Ostrovskiy.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s://rblogger.ru/img3/2018/gorod-na-pamyat-358-teatralnaya-ploshhad-i-malyiy-teatr/09.-Malyiy-teatr.-08.10.17.08.-Ostrovskiy.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https://rblogger.ru/img3/2018/gorod-na-pamyat-358-teatralnaya-ploshhad-i-malyiy-teatr/09.-Malyiy-teatr.-08.10.17.08.-Ostrovskiy.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0" name="Picture 8" descr="https://content.foto.my.mail.ru/mail/biko06/33178/h-35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2500306"/>
            <a:ext cx="5548352" cy="4161263"/>
          </a:xfrm>
          <a:prstGeom prst="rect">
            <a:avLst/>
          </a:prstGeom>
          <a:noFill/>
        </p:spPr>
      </p:pic>
      <p:pic>
        <p:nvPicPr>
          <p:cNvPr id="28682" name="Picture 10" descr="http://visualrian.ru/images/old_preview/10/02/100273_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928934"/>
            <a:ext cx="2071702" cy="33147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s://cf.ppt-online.org/files2/slide/j/jaVDdbAG6TfSWO3mZ0eRyr7Ixv9KEHzLlhnoMq5ku/slide-3.jpg"/>
          <p:cNvPicPr>
            <a:picLocks noChangeAspect="1" noChangeArrowheads="1"/>
          </p:cNvPicPr>
          <p:nvPr/>
        </p:nvPicPr>
        <p:blipFill>
          <a:blip r:embed="rId2"/>
          <a:srcRect l="1465" r="3320" b="4172"/>
          <a:stretch>
            <a:fillRect/>
          </a:stretch>
        </p:blipFill>
        <p:spPr bwMode="auto">
          <a:xfrm>
            <a:off x="0" y="357166"/>
            <a:ext cx="8286776" cy="6246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714356"/>
            <a:ext cx="8382000" cy="1069848"/>
          </a:xfrm>
        </p:spPr>
        <p:txBody>
          <a:bodyPr/>
          <a:lstStyle/>
          <a:p>
            <a:pPr algn="ctr"/>
            <a:r>
              <a:rPr lang="ru-RU" dirty="0" smtClean="0"/>
              <a:t>Родители Островского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4282" y="1643050"/>
            <a:ext cx="4041648" cy="457200"/>
          </a:xfrm>
        </p:spPr>
        <p:txBody>
          <a:bodyPr/>
          <a:lstStyle/>
          <a:p>
            <a:pPr algn="ctr"/>
            <a:r>
              <a:rPr lang="ru-RU" sz="2400" dirty="0" smtClean="0"/>
              <a:t>Николай Фёдорович</a:t>
            </a:r>
            <a:endParaRPr lang="ru-RU" sz="24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14876" y="1643050"/>
            <a:ext cx="4041775" cy="457200"/>
          </a:xfrm>
        </p:spPr>
        <p:txBody>
          <a:bodyPr/>
          <a:lstStyle/>
          <a:p>
            <a:pPr algn="ctr"/>
            <a:r>
              <a:rPr lang="ru-RU" sz="2400" dirty="0" smtClean="0"/>
              <a:t>Любовь Ивановна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285720" y="2285992"/>
            <a:ext cx="4136928" cy="43087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3438" y="2285992"/>
            <a:ext cx="4116641" cy="43087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https://ds04.infourok.ru/uploads/ex/0679/0017e7c0-112affe6/img3.jpg"/>
          <p:cNvPicPr>
            <a:picLocks noChangeAspect="1" noChangeArrowheads="1"/>
          </p:cNvPicPr>
          <p:nvPr/>
        </p:nvPicPr>
        <p:blipFill>
          <a:blip r:embed="rId2"/>
          <a:srcRect l="3906" t="2083" r="44531" b="4166"/>
          <a:stretch>
            <a:fillRect/>
          </a:stretch>
        </p:blipFill>
        <p:spPr bwMode="auto">
          <a:xfrm>
            <a:off x="785786" y="2285992"/>
            <a:ext cx="2986108" cy="4071966"/>
          </a:xfrm>
          <a:prstGeom prst="rect">
            <a:avLst/>
          </a:prstGeom>
          <a:noFill/>
        </p:spPr>
      </p:pic>
      <p:pic>
        <p:nvPicPr>
          <p:cNvPr id="15364" name="Picture 4" descr="https://myslide.ru/documents_4/2cb2acdc0c20d3fc7bddee1aa4ccddd4/img3.jpg"/>
          <p:cNvPicPr>
            <a:picLocks noChangeAspect="1" noChangeArrowheads="1"/>
          </p:cNvPicPr>
          <p:nvPr/>
        </p:nvPicPr>
        <p:blipFill>
          <a:blip r:embed="rId3"/>
          <a:srcRect l="1875" t="5011" r="55937" b="3117"/>
          <a:stretch>
            <a:fillRect/>
          </a:stretch>
        </p:blipFill>
        <p:spPr bwMode="auto">
          <a:xfrm>
            <a:off x="5000628" y="2285992"/>
            <a:ext cx="3429024" cy="41910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/>
          <a:lstStyle/>
          <a:p>
            <a:r>
              <a:rPr lang="ru-RU" dirty="0" smtClean="0"/>
              <a:t>Эмилия Андреевна фон Тессин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572000" y="1857364"/>
            <a:ext cx="4114800" cy="4918023"/>
          </a:xfrm>
        </p:spPr>
        <p:txBody>
          <a:bodyPr/>
          <a:lstStyle/>
          <a:p>
            <a:r>
              <a:rPr lang="ru-RU" dirty="0" smtClean="0"/>
              <a:t>Мачеха была заботливой женщиной,  помогала детям в изучении музыки, языков, формировала их круг общения. </a:t>
            </a:r>
          </a:p>
          <a:p>
            <a:r>
              <a:rPr lang="ru-RU" dirty="0" smtClean="0"/>
              <a:t>По характеру добродушная, спокойная, привлекла сирот заботой и любовью, заменила детям Николая Фёдоровича мать.</a:t>
            </a:r>
            <a:endParaRPr lang="ru-RU" dirty="0"/>
          </a:p>
        </p:txBody>
      </p:sp>
      <p:pic>
        <p:nvPicPr>
          <p:cNvPr id="16386" name="Picture 2" descr="http://visualrian.ru/images/old_preview/7/81/78194_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3877754" cy="47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russights.ru/img-b/schelykovo-kostromskaya-oblas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14" y="5791200"/>
            <a:ext cx="6929486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            </a:t>
            </a:r>
            <a:r>
              <a:rPr lang="ru-RU" b="1" dirty="0" smtClean="0">
                <a:solidFill>
                  <a:srgbClr val="FF0000"/>
                </a:solidFill>
              </a:rPr>
              <a:t>Имение Щелыково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32511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382000" cy="1069848"/>
          </a:xfrm>
        </p:spPr>
        <p:txBody>
          <a:bodyPr/>
          <a:lstStyle/>
          <a:p>
            <a:pPr algn="ctr"/>
            <a:r>
              <a:rPr lang="ru-RU" dirty="0" smtClean="0"/>
              <a:t>Образование Островского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57158" y="1714488"/>
            <a:ext cx="4041648" cy="457200"/>
          </a:xfrm>
        </p:spPr>
        <p:txBody>
          <a:bodyPr/>
          <a:lstStyle/>
          <a:p>
            <a:pPr algn="ctr"/>
            <a:r>
              <a:rPr lang="ru-RU" dirty="0" smtClean="0"/>
              <a:t>1-я Московская гимназия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>
          <a:xfrm>
            <a:off x="4714876" y="1714488"/>
            <a:ext cx="4041775" cy="457200"/>
          </a:xfrm>
        </p:spPr>
        <p:txBody>
          <a:bodyPr/>
          <a:lstStyle/>
          <a:p>
            <a:pPr algn="ctr"/>
            <a:r>
              <a:rPr lang="ru-RU" dirty="0" smtClean="0"/>
              <a:t>Московский университет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://900igr.net/up/datai/69073/0005-008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00306"/>
            <a:ext cx="4286248" cy="2518171"/>
          </a:xfrm>
          <a:prstGeom prst="rect">
            <a:avLst/>
          </a:prstGeom>
          <a:noFill/>
        </p:spPr>
      </p:pic>
      <p:pic>
        <p:nvPicPr>
          <p:cNvPr id="22532" name="Picture 4" descr="https://ru.artsdot.com/ADC/Art-ImgScreen-1.nsf/O/A-8XYEPT/$FILE/Konstantin_yuon-the_moscow_universit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29000"/>
            <a:ext cx="435892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382000" cy="1069848"/>
          </a:xfrm>
        </p:spPr>
        <p:txBody>
          <a:bodyPr/>
          <a:lstStyle/>
          <a:p>
            <a:pPr algn="ctr"/>
            <a:r>
              <a:rPr lang="ru-RU" b="1" dirty="0" smtClean="0"/>
              <a:t>Актёры Малого театра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4282" y="1428736"/>
            <a:ext cx="4041648" cy="457200"/>
          </a:xfrm>
        </p:spPr>
        <p:txBody>
          <a:bodyPr/>
          <a:lstStyle/>
          <a:p>
            <a:pPr algn="ctr"/>
            <a:r>
              <a:rPr lang="ru-RU" dirty="0" smtClean="0"/>
              <a:t>Щепкин Михаил Семёнович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643438" y="1428736"/>
            <a:ext cx="4041775" cy="457200"/>
          </a:xfrm>
        </p:spPr>
        <p:txBody>
          <a:bodyPr/>
          <a:lstStyle/>
          <a:p>
            <a:pPr algn="ctr"/>
            <a:r>
              <a:rPr lang="ru-RU" dirty="0" smtClean="0"/>
              <a:t>Мочалов Павел Степанович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285720" y="2285992"/>
            <a:ext cx="4136928" cy="43087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572000" y="2071678"/>
            <a:ext cx="4188079" cy="452304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506" name="Picture 2" descr="http://static.dev.maly.ru/gallery/432/5bf2be24858f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16355"/>
            <a:ext cx="3643338" cy="4841645"/>
          </a:xfrm>
          <a:prstGeom prst="rect">
            <a:avLst/>
          </a:prstGeom>
          <a:noFill/>
        </p:spPr>
      </p:pic>
      <p:pic>
        <p:nvPicPr>
          <p:cNvPr id="21508" name="Picture 4" descr="https://fb.ru/misc/i/gallery/40481/12649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000240"/>
            <a:ext cx="3289397" cy="4857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501122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«Свои люди – сочтёмся» («Банкрот»)</a:t>
            </a: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57158" y="1500174"/>
            <a:ext cx="4929222" cy="52149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5572132" y="2000240"/>
            <a:ext cx="3400420" cy="410853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Год написания - 1849 </a:t>
            </a:r>
          </a:p>
          <a:p>
            <a:r>
              <a:rPr lang="ru-RU" sz="2400" dirty="0" smtClean="0"/>
              <a:t>Пьеса  была напечатана 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dirty="0" smtClean="0"/>
              <a:t>   в 1851 г. в журнале «Москвитянин» и имела большой успех</a:t>
            </a:r>
            <a:endParaRPr lang="ru-RU" sz="2400" dirty="0"/>
          </a:p>
        </p:txBody>
      </p:sp>
      <p:pic>
        <p:nvPicPr>
          <p:cNvPr id="20482" name="Picture 2" descr="https://grdt.ru/assets/images/resources/824/img-96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5441911" cy="3627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Первые пьесы, допущенные к постановке на сцене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«Не в свои сани не садись»</a:t>
            </a:r>
          </a:p>
          <a:p>
            <a:r>
              <a:rPr lang="ru-RU" dirty="0" smtClean="0">
                <a:cs typeface="Times New Roman" pitchFamily="18" charset="0"/>
              </a:rPr>
              <a:t>В Москве, в Малом театре, первый раз поставлена 14 января 1853 г., 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затем в Петербурге, на сцене Александринского театра, — 19 февраля 1853 г.</a:t>
            </a:r>
            <a:endParaRPr lang="ru-RU" dirty="0" smtClean="0">
              <a:cs typeface="Times New Roman" pitchFamily="18" charset="0"/>
            </a:endParaRPr>
          </a:p>
          <a:p>
            <a:r>
              <a:rPr lang="ru-RU" b="1" dirty="0" smtClean="0"/>
              <a:t>«Бедность не порок»</a:t>
            </a:r>
          </a:p>
          <a:p>
            <a:r>
              <a:rPr lang="ru-RU" dirty="0" smtClean="0"/>
              <a:t>Премьера в Москве состоялась в </a:t>
            </a:r>
            <a:r>
              <a:rPr lang="ru-RU" dirty="0" smtClean="0"/>
              <a:t>Малом </a:t>
            </a:r>
            <a:r>
              <a:rPr lang="ru-RU" dirty="0" smtClean="0"/>
              <a:t>театре 25 января 1854 года; в Петербурге, на сцене Александринского театра, — 9 сентября того же года. 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150</TotalTime>
  <Words>323</Words>
  <PresentationFormat>Экран (4:3)</PresentationFormat>
  <Paragraphs>38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     Александр Николаевич Островский  (1823-1886) </vt:lpstr>
      <vt:lpstr>Слайд 2</vt:lpstr>
      <vt:lpstr>Родители Островского</vt:lpstr>
      <vt:lpstr>Эмилия Андреевна фон Тессин</vt:lpstr>
      <vt:lpstr>             Имение Щелыково</vt:lpstr>
      <vt:lpstr>Образование Островского</vt:lpstr>
      <vt:lpstr>Актёры Малого театра</vt:lpstr>
      <vt:lpstr>«Свои люди – сочтёмся» («Банкрот»)</vt:lpstr>
      <vt:lpstr>Первые пьесы, допущенные к постановке на сцене</vt:lpstr>
      <vt:lpstr>Сотрудничество с журналами</vt:lpstr>
      <vt:lpstr>Путешествие драматурга по Волге</vt:lpstr>
      <vt:lpstr>Пьеса «Гроза» - вершина зрелого творчества А.Н.Островского</vt:lpstr>
      <vt:lpstr>Заслуги Островского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Александр Николаевич Островский  (1823-1886) </dc:title>
  <dc:creator>Пользователь</dc:creator>
  <cp:lastModifiedBy>Пользователь</cp:lastModifiedBy>
  <cp:revision>16</cp:revision>
  <dcterms:created xsi:type="dcterms:W3CDTF">2019-11-04T15:33:51Z</dcterms:created>
  <dcterms:modified xsi:type="dcterms:W3CDTF">2019-11-04T18:14:33Z</dcterms:modified>
</cp:coreProperties>
</file>