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0" r:id="rId3"/>
    <p:sldId id="257" r:id="rId4"/>
    <p:sldId id="280" r:id="rId5"/>
    <p:sldId id="267" r:id="rId6"/>
    <p:sldId id="268" r:id="rId7"/>
    <p:sldId id="271" r:id="rId8"/>
    <p:sldId id="273" r:id="rId9"/>
    <p:sldId id="277" r:id="rId10"/>
    <p:sldId id="263" r:id="rId11"/>
    <p:sldId id="265" r:id="rId12"/>
    <p:sldId id="278" r:id="rId13"/>
    <p:sldId id="269" r:id="rId14"/>
    <p:sldId id="281" r:id="rId15"/>
    <p:sldId id="282" r:id="rId16"/>
    <p:sldId id="259" r:id="rId17"/>
    <p:sldId id="266" r:id="rId18"/>
    <p:sldId id="272" r:id="rId19"/>
    <p:sldId id="279" r:id="rId20"/>
    <p:sldId id="260" r:id="rId21"/>
    <p:sldId id="274" r:id="rId22"/>
    <p:sldId id="285" r:id="rId23"/>
    <p:sldId id="283" r:id="rId24"/>
    <p:sldId id="286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20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1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23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24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Скругленный прямоугольник 25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Скругленный прямоугольник 26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40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41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42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Прямоугольник 43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3979B-54E9-4630-AF17-3469868211EA}" type="datetimeFigureOut">
              <a:rPr lang="ru-RU"/>
              <a:pPr>
                <a:defRPr/>
              </a:pPr>
              <a:t>25.02.2019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F58D17B-34C7-4864-A803-4FB24B6514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37D4C-162F-490C-B1DA-2CFF35E808BE}" type="datetimeFigureOut">
              <a:rPr lang="ru-RU"/>
              <a:pPr>
                <a:defRPr/>
              </a:pPr>
              <a:t>25.02.2019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EA1B0-9F2D-4B00-BD02-AD641273A0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10C16-9086-4D39-960A-D2DE4D2B1E6C}" type="datetimeFigureOut">
              <a:rPr lang="ru-RU"/>
              <a:pPr>
                <a:defRPr/>
              </a:pPr>
              <a:t>25.02.2019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F677B-F88F-47A9-9FB4-E58495588C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3628F-7B6D-43C5-8D67-16D2F2A80E61}" type="datetimeFigureOut">
              <a:rPr lang="ru-RU"/>
              <a:pPr>
                <a:defRPr/>
              </a:pPr>
              <a:t>25.02.2019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5E667-DDE3-48F3-B796-81FE2B89C7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37C03-C006-4CE5-8EC1-407FB22D6427}" type="datetimeFigureOut">
              <a:rPr lang="ru-RU"/>
              <a:pPr>
                <a:defRPr/>
              </a:pPr>
              <a:t>25.02.2019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47596-964E-4297-BB71-E76EFBA94E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40396-83E4-4869-8EF3-5E09EBB89E98}" type="datetimeFigureOut">
              <a:rPr lang="ru-RU"/>
              <a:pPr>
                <a:defRPr/>
              </a:pPr>
              <a:t>25.02.2019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86E71-7803-4AD1-9910-6D823BBA7B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11318A-EDD0-4C7A-8AF0-860B5C855954}" type="datetimeFigureOut">
              <a:rPr lang="ru-RU"/>
              <a:pPr>
                <a:defRPr/>
              </a:pPr>
              <a:t>25.02.2019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79BFFA6-B24D-4BEB-9A91-DCE94E996F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DC3BA-BCD0-4C2E-A8EB-16A4894ACFB0}" type="datetimeFigureOut">
              <a:rPr lang="ru-RU"/>
              <a:pPr>
                <a:defRPr/>
              </a:pPr>
              <a:t>25.02.2019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632C6-24D6-4D8A-A2BF-EC5DE91544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E48F3-8161-451A-AD3F-DCA2DD7D7D20}" type="datetimeFigureOut">
              <a:rPr lang="ru-RU"/>
              <a:pPr>
                <a:defRPr/>
              </a:pPr>
              <a:t>25.02.2019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4D6AF-6920-485A-A16B-FB37525170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BEA6F-2115-458F-857C-5B8C0E95AE03}" type="datetimeFigureOut">
              <a:rPr lang="ru-RU"/>
              <a:pPr>
                <a:defRPr/>
              </a:pPr>
              <a:t>25.02.2019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5B9EB-180A-4462-9FFD-81E61E1686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2015C-A8B3-4D4D-B3CA-F4ECF67FA8BB}" type="datetimeFigureOut">
              <a:rPr lang="ru-RU"/>
              <a:pPr>
                <a:defRPr/>
              </a:pPr>
              <a:t>25.02.2019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9F921-7B57-4546-A38C-5ABDF7BEEA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4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A1D48824-A31D-4C94-A13A-6CFCC23320E1}" type="datetimeFigureOut">
              <a:rPr lang="ru-RU"/>
              <a:pPr>
                <a:defRPr/>
              </a:pPr>
              <a:t>25.02.2019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4AF4B528-61A1-4CD1-A9D1-E6B9FFCF6E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793" r:id="rId2"/>
    <p:sldLayoutId id="2147483794" r:id="rId3"/>
    <p:sldLayoutId id="2147483795" r:id="rId4"/>
    <p:sldLayoutId id="2147483802" r:id="rId5"/>
    <p:sldLayoutId id="2147483803" r:id="rId6"/>
    <p:sldLayoutId id="2147483796" r:id="rId7"/>
    <p:sldLayoutId id="2147483797" r:id="rId8"/>
    <p:sldLayoutId id="2147483798" r:id="rId9"/>
    <p:sldLayoutId id="2147483799" r:id="rId10"/>
    <p:sldLayoutId id="214748380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i033.radikal.ru/0901/98/fbb1fb8537ad.jp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lh5.ggpht.com/_e5WoQcqFyyY/S3Y-QR2JBOI/AAAAAAAAFJc/54o_aIlFI-4/s800/300px-%D0%97%D0%B0%D0%B2%D0%BE%D0%B4_%D0%B6%D0%B4%D0%B5%D1%82_%D1%82%D0%B5%D0%B1%D1%8F_%D0%B8%D0%BD%D0%B6%D0%B5%D0%BD%D0%B5%D1%80.jp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booksite.ru/guilyai/albom/type/2.jp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gdb.rferl.org/07ADBB8E-FD1A-4F1A-879F-3ACD0F7887F1_mw800_s.jpg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il.rsl.ru/images/52_gogol_marks_jpg/ill02025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50" y="785813"/>
            <a:ext cx="8458200" cy="14700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Образ русского народа в поэме Н. В. Гоголя «Мертвые души»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1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900488"/>
            <a:ext cx="4953000" cy="1752600"/>
          </a:xfrm>
        </p:spPr>
        <p:txBody>
          <a:bodyPr/>
          <a:lstStyle/>
          <a:p>
            <a:pPr marL="63500" eaLnBrk="1" hangingPunct="1"/>
            <a:r>
              <a:rPr lang="ru-RU" smtClean="0"/>
              <a:t>Урок литературы</a:t>
            </a:r>
          </a:p>
          <a:p>
            <a:pPr marL="63500" eaLnBrk="1" hangingPunct="1"/>
            <a:r>
              <a:rPr lang="ru-RU" smtClean="0"/>
              <a:t>9 класс</a:t>
            </a:r>
          </a:p>
        </p:txBody>
      </p:sp>
      <p:pic>
        <p:nvPicPr>
          <p:cNvPr id="5124" name="Picture 5" descr="http://www.e-reading.org.ua/illustrations/96/96453-cov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2214563"/>
            <a:ext cx="2752725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71437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Глава 3. Крепостная дворовая девочка Коробочки Пелагея</a:t>
            </a:r>
            <a:endParaRPr lang="ru-RU" dirty="0"/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4214813" y="2714625"/>
            <a:ext cx="4471987" cy="3859213"/>
          </a:xfrm>
        </p:spPr>
        <p:txBody>
          <a:bodyPr/>
          <a:lstStyle/>
          <a:p>
            <a:pPr eaLnBrk="1" hangingPunct="1">
              <a:buFont typeface="Georgia" pitchFamily="18" charset="0"/>
              <a:buNone/>
            </a:pPr>
            <a:r>
              <a:rPr lang="ru-RU" dirty="0" smtClean="0"/>
              <a:t>   Босая, черноногая , бойкая</a:t>
            </a:r>
          </a:p>
          <a:p>
            <a:pPr eaLnBrk="1" hangingPunct="1">
              <a:buFont typeface="Georgia" pitchFamily="18" charset="0"/>
              <a:buNone/>
            </a:pPr>
            <a:r>
              <a:rPr lang="ru-RU" dirty="0" smtClean="0"/>
              <a:t>" не знает где право, где лево </a:t>
            </a:r>
            <a:r>
              <a:rPr lang="ru-RU" dirty="0" smtClean="0"/>
              <a:t>«</a:t>
            </a:r>
          </a:p>
          <a:p>
            <a:pPr eaLnBrk="1" hangingPunct="1">
              <a:buFont typeface="Georgia" pitchFamily="18" charset="0"/>
              <a:buNone/>
            </a:pPr>
            <a:endParaRPr lang="ru-RU" dirty="0" smtClean="0"/>
          </a:p>
        </p:txBody>
      </p:sp>
      <p:pic>
        <p:nvPicPr>
          <p:cNvPr id="14340" name="Picture 2" descr="http://i126.photobucket.com/albums/p96/aequor/gogol/19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933575"/>
            <a:ext cx="3786188" cy="46529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71500" y="714375"/>
            <a:ext cx="8229600" cy="85725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Глава 5. Дядя Митяй и дядя </a:t>
            </a:r>
            <a:r>
              <a:rPr lang="ru-RU" dirty="0" err="1" smtClean="0"/>
              <a:t>Миняй</a:t>
            </a:r>
            <a:r>
              <a:rPr lang="ru-RU" dirty="0" smtClean="0"/>
              <a:t>. Прочитайте о них.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5363" name="Picture 2" descr="http://i126.photobucket.com/albums/p96/aequor/gogol/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5" y="1428750"/>
            <a:ext cx="4071938" cy="50895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5500688" y="2357438"/>
            <a:ext cx="34290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/>
              <a:t>С добродушным и печальным юмором Н.В.Гоголь показывает бестолковую суетливость мужиков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28625" y="785813"/>
            <a:ext cx="8229600" cy="1069975"/>
          </a:xfrm>
        </p:spPr>
        <p:txBody>
          <a:bodyPr/>
          <a:lstStyle/>
          <a:p>
            <a:pPr algn="ctr" eaLnBrk="1" hangingPunct="1"/>
            <a:r>
              <a:rPr lang="ru-RU" smtClean="0"/>
              <a:t>Характеристика Собакевичем умерших крестьян</a:t>
            </a:r>
          </a:p>
        </p:txBody>
      </p:sp>
      <p:pic>
        <p:nvPicPr>
          <p:cNvPr id="16387" name="Picture 2" descr="http://www.tvcenter.ru/images/nk_an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4800" y="2457450"/>
            <a:ext cx="3370263" cy="404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785813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Глава 5. Каретник  Собакевича Михеев </a:t>
            </a:r>
            <a:endParaRPr lang="ru-RU" dirty="0"/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428625" y="2071688"/>
            <a:ext cx="4900613" cy="4286250"/>
          </a:xfrm>
        </p:spPr>
        <p:txBody>
          <a:bodyPr/>
          <a:lstStyle/>
          <a:p>
            <a:pPr eaLnBrk="1" hangingPunct="1">
              <a:buFont typeface="Georgia" pitchFamily="18" charset="0"/>
              <a:buNone/>
            </a:pPr>
            <a:r>
              <a:rPr lang="ru-RU" smtClean="0"/>
              <a:t>Непревзойденный умелец:</a:t>
            </a:r>
          </a:p>
          <a:p>
            <a:pPr eaLnBrk="1" hangingPunct="1">
              <a:buFont typeface="Georgia" pitchFamily="18" charset="0"/>
              <a:buNone/>
            </a:pPr>
            <a:r>
              <a:rPr lang="ru-RU" smtClean="0"/>
              <a:t>«Ведь больше никаких экипажей и не делал, как только рессорные. И не то, как бывает московская работа, что на один час, - прочность такая, сам и обобьет, и лаком покроет!» </a:t>
            </a:r>
          </a:p>
        </p:txBody>
      </p:sp>
      <p:pic>
        <p:nvPicPr>
          <p:cNvPr id="17412" name="Picture 2" descr="Картинка 5 из 22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38" y="2143125"/>
            <a:ext cx="2724150" cy="3810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Крепостной богатырь, </a:t>
            </a:r>
            <a:br>
              <a:rPr lang="ru-RU" dirty="0" smtClean="0"/>
            </a:br>
            <a:r>
              <a:rPr lang="ru-RU" dirty="0" smtClean="0"/>
              <a:t>плотник Собакевича Пробка</a:t>
            </a:r>
            <a:endParaRPr lang="ru-RU" dirty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457200" y="2714625"/>
            <a:ext cx="4686300" cy="3500438"/>
          </a:xfrm>
        </p:spPr>
        <p:txBody>
          <a:bodyPr/>
          <a:lstStyle/>
          <a:p>
            <a:pPr eaLnBrk="1" hangingPunct="1">
              <a:buFont typeface="Georgia" pitchFamily="18" charset="0"/>
              <a:buNone/>
            </a:pPr>
            <a:r>
              <a:rPr lang="ru-RU" smtClean="0"/>
              <a:t>«В гвардию годился бы»</a:t>
            </a:r>
          </a:p>
          <a:p>
            <a:pPr eaLnBrk="1" hangingPunct="1">
              <a:buFont typeface="Georgia" pitchFamily="18" charset="0"/>
              <a:buNone/>
            </a:pPr>
            <a:r>
              <a:rPr lang="ru-RU" smtClean="0"/>
              <a:t>«Ведь что за силища была! Служи он в гвардии, ему бы бог знает что дали, трех аршин с вершком ростом».</a:t>
            </a:r>
          </a:p>
        </p:txBody>
      </p:sp>
      <p:pic>
        <p:nvPicPr>
          <p:cNvPr id="18436" name="Picture 2" descr="Картинка 12 из 6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r="1315" b="28751"/>
          <a:stretch>
            <a:fillRect/>
          </a:stretch>
        </p:blipFill>
        <p:spPr bwMode="auto">
          <a:xfrm>
            <a:off x="5429250" y="2857500"/>
            <a:ext cx="3224213" cy="35004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Талантливый сапожник Собакевича</a:t>
            </a:r>
            <a:br>
              <a:rPr lang="ru-RU" dirty="0" smtClean="0"/>
            </a:br>
            <a:r>
              <a:rPr lang="ru-RU" dirty="0" smtClean="0"/>
              <a:t>Максим Телятников</a:t>
            </a:r>
            <a:endParaRPr lang="ru-RU" dirty="0"/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214313" y="2714625"/>
            <a:ext cx="3757612" cy="3930650"/>
          </a:xfrm>
        </p:spPr>
        <p:txBody>
          <a:bodyPr/>
          <a:lstStyle/>
          <a:p>
            <a:pPr eaLnBrk="1" hangingPunct="1">
              <a:buFont typeface="Georgia" pitchFamily="18" charset="0"/>
              <a:buNone/>
            </a:pPr>
            <a:r>
              <a:rPr lang="ru-RU" smtClean="0"/>
              <a:t>  «что шилом кольнет, то и сапоги, что сапоги, то и спасибо».</a:t>
            </a:r>
          </a:p>
        </p:txBody>
      </p:sp>
      <p:pic>
        <p:nvPicPr>
          <p:cNvPr id="19460" name="Picture 2" descr="Картинка 1 из 22118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l="22726"/>
          <a:stretch>
            <a:fillRect/>
          </a:stretch>
        </p:blipFill>
        <p:spPr bwMode="auto">
          <a:xfrm>
            <a:off x="5572125" y="2643188"/>
            <a:ext cx="3157538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571500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Беглый крепостной Плюшкина </a:t>
            </a:r>
            <a:r>
              <a:rPr lang="ru-RU" dirty="0" err="1" smtClean="0"/>
              <a:t>Абакум</a:t>
            </a:r>
            <a:r>
              <a:rPr lang="ru-RU" dirty="0" smtClean="0"/>
              <a:t> </a:t>
            </a:r>
            <a:r>
              <a:rPr lang="ru-RU" dirty="0" err="1" smtClean="0"/>
              <a:t>Фыров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428625" y="1714500"/>
            <a:ext cx="8229600" cy="2393950"/>
          </a:xfrm>
        </p:spPr>
        <p:txBody>
          <a:bodyPr/>
          <a:lstStyle/>
          <a:p>
            <a:pPr eaLnBrk="1" hangingPunct="1">
              <a:buFont typeface="Georgia" pitchFamily="18" charset="0"/>
              <a:buNone/>
            </a:pPr>
            <a:r>
              <a:rPr lang="ru-RU" smtClean="0"/>
              <a:t>  </a:t>
            </a:r>
            <a:r>
              <a:rPr lang="ru-RU" sz="2400" smtClean="0"/>
              <a:t>Не выдержала его душа гнета неволи, потянуло его на широкий волжский простор, он «гуляет шумно и весело на хлебной пристани, порядившись с купцами». </a:t>
            </a:r>
          </a:p>
          <a:p>
            <a:pPr eaLnBrk="1" hangingPunct="1">
              <a:buFont typeface="Georgia" pitchFamily="18" charset="0"/>
              <a:buNone/>
            </a:pPr>
            <a:r>
              <a:rPr lang="ru-RU" sz="2400" smtClean="0"/>
              <a:t>   Но нелегко ему ходить с бурлаками, «таща лямку под одну бесконечную, как Русь, песню».</a:t>
            </a:r>
          </a:p>
        </p:txBody>
      </p:sp>
      <p:pic>
        <p:nvPicPr>
          <p:cNvPr id="20484" name="Picture 2" descr="http://artofrus.ru/wp-content/uploads/2010/05/Ilia_Efimovich_Repin_-_Burlaki_na_Volge._1870-18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63" y="4214813"/>
            <a:ext cx="5286375" cy="245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2063" y="1143000"/>
            <a:ext cx="3857625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Глава 5. Встреча </a:t>
            </a:r>
            <a:br>
              <a:rPr lang="ru-RU" dirty="0" smtClean="0"/>
            </a:br>
            <a:r>
              <a:rPr lang="ru-RU" dirty="0" smtClean="0"/>
              <a:t>с мужиком</a:t>
            </a:r>
            <a:endParaRPr lang="ru-RU" dirty="0"/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5214938" y="3071813"/>
            <a:ext cx="3471862" cy="2000250"/>
          </a:xfrm>
        </p:spPr>
        <p:txBody>
          <a:bodyPr/>
          <a:lstStyle/>
          <a:p>
            <a:pPr eaLnBrk="1" hangingPunct="1">
              <a:buFont typeface="Georgia" pitchFamily="18" charset="0"/>
              <a:buNone/>
            </a:pPr>
            <a:r>
              <a:rPr lang="ru-RU" smtClean="0"/>
              <a:t>«Выражается сильно русский народ…»</a:t>
            </a:r>
          </a:p>
        </p:txBody>
      </p:sp>
      <p:pic>
        <p:nvPicPr>
          <p:cNvPr id="21508" name="Picture 2" descr="http://i126.photobucket.com/albums/p96/aequor/gogol/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571500"/>
            <a:ext cx="4667250" cy="59150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71500" y="285750"/>
            <a:ext cx="8229600" cy="1066800"/>
          </a:xfrm>
        </p:spPr>
        <p:txBody>
          <a:bodyPr/>
          <a:lstStyle/>
          <a:p>
            <a:pPr algn="ctr" eaLnBrk="1" hangingPunct="1"/>
            <a:r>
              <a:rPr lang="ru-RU" smtClean="0"/>
              <a:t>Глава 7. Размышления Чичикова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75" y="1143000"/>
            <a:ext cx="6492875" cy="4597400"/>
          </a:xfrm>
          <a:prstGeom prst="rect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</p:pic>
      <p:sp>
        <p:nvSpPr>
          <p:cNvPr id="22532" name="TextBox 4"/>
          <p:cNvSpPr txBox="1">
            <a:spLocks noChangeArrowheads="1"/>
          </p:cNvSpPr>
          <p:nvPr/>
        </p:nvSpPr>
        <p:spPr bwMode="auto">
          <a:xfrm>
            <a:off x="857250" y="5857875"/>
            <a:ext cx="77152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Georgia" pitchFamily="18" charset="0"/>
              </a:rPr>
              <a:t>«Батюшки мои, сколько вас здесь напичкано! что вы, сердечные мои, поделывали на своем веку?»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500063" y="785813"/>
            <a:ext cx="8229600" cy="1066800"/>
          </a:xfrm>
        </p:spPr>
        <p:txBody>
          <a:bodyPr/>
          <a:lstStyle/>
          <a:p>
            <a:pPr algn="ctr" eaLnBrk="1" hangingPunct="1"/>
            <a:r>
              <a:rPr lang="ru-RU" smtClean="0"/>
              <a:t>Отрицательные черты </a:t>
            </a:r>
            <a:br>
              <a:rPr lang="ru-RU" smtClean="0"/>
            </a:br>
            <a:r>
              <a:rPr lang="ru-RU" smtClean="0"/>
              <a:t>русского народа в поэме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3" y="2214563"/>
            <a:ext cx="8229600" cy="2714625"/>
          </a:xfrm>
        </p:spPr>
        <p:txBody>
          <a:bodyPr/>
          <a:lstStyle/>
          <a:p>
            <a:pPr eaLnBrk="1" hangingPunct="1">
              <a:buFont typeface="Georgia" pitchFamily="18" charset="0"/>
              <a:buNone/>
            </a:pPr>
            <a:r>
              <a:rPr lang="ru-RU" smtClean="0"/>
              <a:t>   Нищета, пьянство, бесправность, униженность, бестолковщина, доходящая до идиотизма,  – так выглядит крепостная деревня. Но Н.Гоголь подчеркивает, что такими делает крепостных «мертвая» сила помещиков.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4313" y="5286375"/>
            <a:ext cx="85725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/>
              <a:t>Пытается ли народ оказать сопротивление </a:t>
            </a:r>
          </a:p>
          <a:p>
            <a:pPr algn="ctr"/>
            <a:r>
              <a:rPr lang="ru-RU" sz="2800"/>
              <a:t>беззаконным действиям «мертвых» сил?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5043488" cy="857250"/>
          </a:xfrm>
        </p:spPr>
        <p:txBody>
          <a:bodyPr/>
          <a:lstStyle/>
          <a:p>
            <a:pPr eaLnBrk="1" hangingPunct="1"/>
            <a:r>
              <a:rPr lang="ru-RU" smtClean="0"/>
              <a:t>Н.В.Гоголь о народе</a:t>
            </a: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285750" y="2286000"/>
            <a:ext cx="5186363" cy="4324350"/>
          </a:xfrm>
        </p:spPr>
        <p:txBody>
          <a:bodyPr/>
          <a:lstStyle/>
          <a:p>
            <a:pPr eaLnBrk="1" hangingPunct="1">
              <a:buFont typeface="Georgia" pitchFamily="18" charset="0"/>
              <a:buNone/>
            </a:pPr>
            <a:r>
              <a:rPr lang="ru-RU" smtClean="0"/>
              <a:t>«Поэзия наша не выразила нам нигде русского человека вполне, ни в том виде, в каком он должен быть, ни в той действительности, в какой он есть»</a:t>
            </a:r>
          </a:p>
        </p:txBody>
      </p:sp>
      <p:pic>
        <p:nvPicPr>
          <p:cNvPr id="6148" name="Picture 2" descr="Картинка 19 из 8400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38" y="928688"/>
            <a:ext cx="28479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57188" y="500063"/>
            <a:ext cx="8229600" cy="1066800"/>
          </a:xfrm>
        </p:spPr>
        <p:txBody>
          <a:bodyPr/>
          <a:lstStyle/>
          <a:p>
            <a:pPr eaLnBrk="1" hangingPunct="1"/>
            <a:r>
              <a:rPr lang="ru-RU" sz="3600" smtClean="0"/>
              <a:t>Глава 9. </a:t>
            </a:r>
            <a:br>
              <a:rPr lang="ru-RU" sz="3600" smtClean="0"/>
            </a:br>
            <a:r>
              <a:rPr lang="ru-RU" sz="3600" smtClean="0"/>
              <a:t>Убийство заседателя Дробяжкина</a:t>
            </a:r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>
          <a:xfrm>
            <a:off x="357188" y="1785938"/>
            <a:ext cx="8229600" cy="1393825"/>
          </a:xfrm>
        </p:spPr>
        <p:txBody>
          <a:bodyPr/>
          <a:lstStyle/>
          <a:p>
            <a:pPr eaLnBrk="1" hangingPunct="1">
              <a:buFont typeface="Georgia" pitchFamily="18" charset="0"/>
              <a:buNone/>
            </a:pPr>
            <a:r>
              <a:rPr lang="ru-RU" smtClean="0"/>
              <a:t>   Непокорные мужики селений Вшивая Спесь, Задирайлова и Боровки снесли с лица земли земскую полицию в лице блудливого заседателя Дробяжкина.</a:t>
            </a:r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63" y="3714750"/>
            <a:ext cx="5407025" cy="2906713"/>
          </a:xfrm>
          <a:prstGeom prst="rect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Вывод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Н.В.Гоголь изображает русский народ, представляющий «живые души» в поэме,  </a:t>
            </a:r>
            <a:r>
              <a:rPr lang="ru-RU" b="1" dirty="0" smtClean="0"/>
              <a:t>двояко:</a:t>
            </a:r>
          </a:p>
          <a:p>
            <a:pPr marL="624078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AutoNum type="arabicPeriod"/>
              <a:defRPr/>
            </a:pPr>
            <a:r>
              <a:rPr lang="ru-RU" dirty="0" smtClean="0"/>
              <a:t>Мужички-недотепы показаны юмористически</a:t>
            </a:r>
          </a:p>
          <a:p>
            <a:pPr marL="624078" indent="-514350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AutoNum type="arabicPeriod"/>
              <a:defRPr/>
            </a:pPr>
            <a:r>
              <a:rPr lang="ru-RU" dirty="0" smtClean="0"/>
              <a:t>Крестьянская Русь освещена светом  авторского сочувствия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prosv.ru/metod/belyaeva10/images/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88"/>
            <a:ext cx="9091613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Box 4"/>
          <p:cNvSpPr txBox="1">
            <a:spLocks noChangeArrowheads="1"/>
          </p:cNvSpPr>
          <p:nvPr/>
        </p:nvSpPr>
        <p:spPr bwMode="auto">
          <a:xfrm>
            <a:off x="6143625" y="3929063"/>
            <a:ext cx="2643188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на пути к смерти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28625" y="857250"/>
            <a:ext cx="8229600" cy="1066800"/>
          </a:xfrm>
        </p:spPr>
        <p:txBody>
          <a:bodyPr/>
          <a:lstStyle/>
          <a:p>
            <a:pPr algn="ctr" eaLnBrk="1" hangingPunct="1"/>
            <a:r>
              <a:rPr lang="ru-RU" smtClean="0"/>
              <a:t>Домашнее задание</a:t>
            </a:r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2300" indent="-514350" eaLnBrk="1" hangingPunct="1">
              <a:buFont typeface="Georgia" pitchFamily="18" charset="0"/>
              <a:buAutoNum type="arabicPeriod"/>
            </a:pPr>
            <a:r>
              <a:rPr lang="ru-RU" dirty="0" smtClean="0"/>
              <a:t>Перечитать главу 11 и найти в ней лирические отступления Н.В. Гоголя об образах  Руси,   дороги  и птицы-тройки, сделать закладки.</a:t>
            </a:r>
          </a:p>
          <a:p>
            <a:pPr marL="622300" indent="-514350" eaLnBrk="1" hangingPunct="1">
              <a:buFont typeface="Georgia" pitchFamily="18" charset="0"/>
              <a:buAutoNum type="arabicPeriod"/>
            </a:pPr>
            <a:r>
              <a:rPr lang="ru-RU" dirty="0" smtClean="0"/>
              <a:t>Ответить устно на вопрос: «Какова роль этих лирических отступлений в поэме?» </a:t>
            </a:r>
          </a:p>
          <a:p>
            <a:pPr marL="622300" indent="-514350" eaLnBrk="1" hangingPunct="1">
              <a:buFont typeface="Georgia" pitchFamily="18" charset="0"/>
              <a:buNone/>
            </a:pPr>
            <a:r>
              <a:rPr lang="ru-RU" dirty="0" smtClean="0"/>
              <a:t>      </a:t>
            </a:r>
          </a:p>
          <a:p>
            <a:pPr marL="622300" indent="-514350" eaLnBrk="1" hangingPunct="1">
              <a:buFont typeface="Georgia" pitchFamily="18" charset="0"/>
              <a:buAutoNum type="arabicPeriod"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Используемые ресурсы</a:t>
            </a:r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    Б.И. Турьянская, Л.Н. Горохова и др. Литература в 9 классе. Урок за уроком. – М.: ООО «ТИД «Русское слово», 2002</a:t>
            </a:r>
          </a:p>
          <a:p>
            <a:pPr>
              <a:buFont typeface="Arial" charset="0"/>
              <a:buNone/>
            </a:pPr>
            <a:r>
              <a:rPr lang="ru-RU" smtClean="0"/>
              <a:t>    Интернет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285750" y="214313"/>
            <a:ext cx="8183563" cy="1050925"/>
          </a:xfrm>
        </p:spPr>
        <p:txBody>
          <a:bodyPr/>
          <a:lstStyle/>
          <a:p>
            <a:pPr algn="ctr" eaLnBrk="1" hangingPunct="1"/>
            <a:r>
              <a:rPr lang="ru-RU" smtClean="0"/>
              <a:t>Замысел автора</a:t>
            </a: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214313" y="1643063"/>
            <a:ext cx="5686425" cy="4525962"/>
          </a:xfrm>
        </p:spPr>
        <p:txBody>
          <a:bodyPr/>
          <a:lstStyle/>
          <a:p>
            <a:pPr eaLnBrk="1" hangingPunct="1">
              <a:buFont typeface="Georgia" pitchFamily="18" charset="0"/>
              <a:buNone/>
            </a:pPr>
            <a:r>
              <a:rPr lang="ru-RU" smtClean="0"/>
              <a:t>  Русские - народ талантливый, трудолюбивый и многострадальный. </a:t>
            </a:r>
          </a:p>
          <a:p>
            <a:pPr eaLnBrk="1" hangingPunct="1">
              <a:buFont typeface="Georgia" pitchFamily="18" charset="0"/>
              <a:buNone/>
            </a:pPr>
            <a:r>
              <a:rPr lang="ru-RU" smtClean="0"/>
              <a:t>   Больше всего Н. Гоголь хотел показать, сколько прекрасного таится в нем и сколько страданий выпадает на долю того, кто рождается в крепостной зависимости.</a:t>
            </a:r>
          </a:p>
        </p:txBody>
      </p:sp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50" y="1500188"/>
            <a:ext cx="2590800" cy="3435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500063" y="714375"/>
            <a:ext cx="8229600" cy="1066800"/>
          </a:xfrm>
        </p:spPr>
        <p:txBody>
          <a:bodyPr/>
          <a:lstStyle/>
          <a:p>
            <a:pPr eaLnBrk="1" hangingPunct="1"/>
            <a:r>
              <a:rPr lang="ru-RU" smtClean="0"/>
              <a:t>Лучшие черты русского народа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0" y="2286000"/>
            <a:ext cx="8229600" cy="4324350"/>
          </a:xfrm>
        </p:spPr>
        <p:txBody>
          <a:bodyPr/>
          <a:lstStyle/>
          <a:p>
            <a:pPr eaLnBrk="1" hangingPunct="1"/>
            <a:r>
              <a:rPr lang="ru-RU" smtClean="0"/>
              <a:t>трудолюбие  и мастерство</a:t>
            </a:r>
          </a:p>
          <a:p>
            <a:pPr eaLnBrk="1" hangingPunct="1"/>
            <a:r>
              <a:rPr lang="ru-RU" smtClean="0"/>
              <a:t>знание своего дела</a:t>
            </a:r>
          </a:p>
          <a:p>
            <a:pPr eaLnBrk="1" hangingPunct="1"/>
            <a:r>
              <a:rPr lang="ru-RU" smtClean="0"/>
              <a:t>смелость</a:t>
            </a:r>
          </a:p>
          <a:p>
            <a:pPr eaLnBrk="1" hangingPunct="1"/>
            <a:r>
              <a:rPr lang="ru-RU" smtClean="0"/>
              <a:t>удаль</a:t>
            </a:r>
          </a:p>
          <a:p>
            <a:pPr eaLnBrk="1" hangingPunct="1"/>
            <a:r>
              <a:rPr lang="ru-RU" smtClean="0"/>
              <a:t>выносливость</a:t>
            </a:r>
          </a:p>
          <a:p>
            <a:pPr eaLnBrk="1" hangingPunct="1"/>
            <a:r>
              <a:rPr lang="ru-RU" smtClean="0"/>
              <a:t>жажда свободы</a:t>
            </a:r>
          </a:p>
          <a:p>
            <a:pPr eaLnBrk="1" hangingPunct="1"/>
            <a:r>
              <a:rPr lang="ru-RU" smtClean="0"/>
              <a:t>внутренняя душевная стойкость</a:t>
            </a:r>
          </a:p>
        </p:txBody>
      </p:sp>
      <p:pic>
        <p:nvPicPr>
          <p:cNvPr id="8196" name="Picture 1"/>
          <p:cNvPicPr>
            <a:picLocks noChangeAspect="1" noChangeArrowheads="1"/>
          </p:cNvPicPr>
          <p:nvPr/>
        </p:nvPicPr>
        <p:blipFill>
          <a:blip r:embed="rId2"/>
          <a:srcRect l="54343" t="748"/>
          <a:stretch>
            <a:fillRect/>
          </a:stretch>
        </p:blipFill>
        <p:spPr bwMode="auto">
          <a:xfrm>
            <a:off x="6143625" y="1785938"/>
            <a:ext cx="2630488" cy="4360862"/>
          </a:xfrm>
          <a:prstGeom prst="rect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285750" y="785813"/>
            <a:ext cx="8229600" cy="1066800"/>
          </a:xfrm>
        </p:spPr>
        <p:txBody>
          <a:bodyPr/>
          <a:lstStyle/>
          <a:p>
            <a:pPr algn="ctr" eaLnBrk="1" hangingPunct="1"/>
            <a:r>
              <a:rPr lang="ru-RU" sz="3200" smtClean="0"/>
              <a:t>Противопоставление мертвым душам живой силы русского народа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6188" y="2214563"/>
            <a:ext cx="4972050" cy="5214937"/>
          </a:xfrm>
        </p:spPr>
        <p:txBody>
          <a:bodyPr>
            <a:normAutofit fontScale="77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   </a:t>
            </a:r>
            <a:r>
              <a:rPr lang="ru-RU" sz="3100" dirty="0" smtClean="0"/>
              <a:t>Русский мужик задавлен, но не утратил своего нравственного стержня, поэтому его можно назвать «живой душой» поэмы.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100" dirty="0" smtClean="0"/>
              <a:t>    Симпатии Н.В. Гоголя на стороне русского крепостного народа.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100" dirty="0" smtClean="0"/>
              <a:t>    Не случайно, мужика с бревном автор сравнивает с трудолюбивым муравьем в отличие от сравнения чиновников с роем бесполезных и назойливых мух.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220" name="Picture 2" descr="Народ в поэме. Нищета, пьянство, всеобщая лень, бестолковщина – так выглядит крепостная деревня. Мужик задавлен, но не утратил способности различать праведников и «небокоптителей»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2000250"/>
            <a:ext cx="3171825" cy="437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571636"/>
          </a:xfrm>
        </p:spPr>
        <p:txBody>
          <a:bodyPr/>
          <a:lstStyle/>
          <a:p>
            <a:pPr eaLnBrk="1" hangingPunct="1"/>
            <a:r>
              <a:rPr lang="ru-RU" sz="3200" dirty="0" smtClean="0"/>
              <a:t>Глава 1. Найдите эпизод, где мужики, рассматривают колесо брички Чичикова.</a:t>
            </a:r>
            <a:br>
              <a:rPr lang="ru-RU" sz="3200" dirty="0" smtClean="0"/>
            </a:br>
            <a:r>
              <a:rPr lang="ru-RU" sz="3200" dirty="0" smtClean="0"/>
              <a:t>Зачитайте диалог. Сделайте вывод о характере мужиков.</a:t>
            </a: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0" y="2357438"/>
            <a:ext cx="6418263" cy="4198937"/>
          </a:xfrm>
          <a:prstGeom prst="rect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571500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Глава 2. Крепостной Чичикова Петрушка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28813"/>
            <a:ext cx="4572000" cy="4324350"/>
          </a:xfrm>
        </p:spPr>
        <p:txBody>
          <a:bodyPr>
            <a:normAutofit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   Петрушка охвачен страстью к чтению, хотя его больше привлекает не то, что он читает, а сам процесс чтения, как это из букв «вечно выходит какое-нибудь слово, которое иной раз Черт знает что значит.»</a:t>
            </a:r>
            <a:endParaRPr lang="ru-RU" dirty="0"/>
          </a:p>
        </p:txBody>
      </p:sp>
      <p:pic>
        <p:nvPicPr>
          <p:cNvPr id="11268" name="Picture 2" descr="Картинка 5 из 299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714625"/>
            <a:ext cx="4286250" cy="32766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714375"/>
            <a:ext cx="8229600" cy="10668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Глава 2. Кучер Чичикова Селифан</a:t>
            </a:r>
            <a:endParaRPr lang="ru-RU" dirty="0"/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214313" y="2071688"/>
            <a:ext cx="3857625" cy="3857625"/>
          </a:xfrm>
        </p:spPr>
        <p:txBody>
          <a:bodyPr/>
          <a:lstStyle/>
          <a:p>
            <a:pPr eaLnBrk="1" hangingPunct="1">
              <a:buFont typeface="Georgia" pitchFamily="18" charset="0"/>
              <a:buNone/>
            </a:pPr>
            <a:r>
              <a:rPr lang="ru-RU" smtClean="0"/>
              <a:t>  Совершенно иной человек, умеющий разговаривать только с лошадями, скрытен, может прикинуться дураком</a:t>
            </a:r>
          </a:p>
        </p:txBody>
      </p:sp>
      <p:pic>
        <p:nvPicPr>
          <p:cNvPr id="12292" name="Picture 2" descr="http://i126.photobucket.com/albums/p96/aequor/gogol/6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2275" y="2214563"/>
            <a:ext cx="4724400" cy="378618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3"/>
          <p:cNvSpPr>
            <a:spLocks noGrp="1"/>
          </p:cNvSpPr>
          <p:nvPr>
            <p:ph type="title"/>
          </p:nvPr>
        </p:nvSpPr>
        <p:spPr>
          <a:xfrm>
            <a:off x="285720" y="357167"/>
            <a:ext cx="8372505" cy="1498622"/>
          </a:xfrm>
        </p:spPr>
        <p:txBody>
          <a:bodyPr/>
          <a:lstStyle/>
          <a:p>
            <a:pPr eaLnBrk="1" hangingPunct="1"/>
            <a:r>
              <a:rPr lang="ru-RU" sz="3600" dirty="0" smtClean="0"/>
              <a:t>Глава 7. После прогулки. Найдите </a:t>
            </a:r>
            <a:r>
              <a:rPr lang="ru-RU" sz="3600" dirty="0" smtClean="0"/>
              <a:t>и зачитайте эпизод в конце главы, что можно сказать о русском народе?  </a:t>
            </a:r>
            <a:endParaRPr lang="ru-RU" sz="3600" dirty="0" smtClean="0"/>
          </a:p>
        </p:txBody>
      </p:sp>
      <p:pic>
        <p:nvPicPr>
          <p:cNvPr id="13315" name="Picture 2" descr="http://www.gogol.ru/users/gous4a6766ded998b/images/eche/gogol/3e7108cb9ae39dbe8248aa857a249e6a.jpg"/>
          <p:cNvPicPr>
            <a:picLocks noChangeAspect="1" noChangeArrowheads="1"/>
          </p:cNvPicPr>
          <p:nvPr/>
        </p:nvPicPr>
        <p:blipFill>
          <a:blip r:embed="rId2"/>
          <a:srcRect l="19717" t="19438" r="12675" b="20891"/>
          <a:stretch>
            <a:fillRect/>
          </a:stretch>
        </p:blipFill>
        <p:spPr bwMode="auto">
          <a:xfrm>
            <a:off x="2500313" y="2111375"/>
            <a:ext cx="3857625" cy="442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146</TotalTime>
  <Words>698</Words>
  <PresentationFormat>Экран (4:3)</PresentationFormat>
  <Paragraphs>65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Городская</vt:lpstr>
      <vt:lpstr>Образ русского народа в поэме Н. В. Гоголя «Мертвые души» </vt:lpstr>
      <vt:lpstr>Н.В.Гоголь о народе</vt:lpstr>
      <vt:lpstr>Замысел автора</vt:lpstr>
      <vt:lpstr>Лучшие черты русского народа</vt:lpstr>
      <vt:lpstr>Противопоставление мертвым душам живой силы русского народа</vt:lpstr>
      <vt:lpstr>Глава 1. Найдите эпизод, где мужики, рассматривают колесо брички Чичикова. Зачитайте диалог. Сделайте вывод о характере мужиков.</vt:lpstr>
      <vt:lpstr>Глава 2. Крепостной Чичикова Петрушка</vt:lpstr>
      <vt:lpstr>Глава 2. Кучер Чичикова Селифан</vt:lpstr>
      <vt:lpstr>Глава 7. После прогулки. Найдите и зачитайте эпизод в конце главы, что можно сказать о русском народе?  </vt:lpstr>
      <vt:lpstr>Глава 3. Крепостная дворовая девочка Коробочки Пелагея</vt:lpstr>
      <vt:lpstr>Глава 5. Дядя Митяй и дядя Миняй. Прочитайте о них. </vt:lpstr>
      <vt:lpstr>Характеристика Собакевичем умерших крестьян</vt:lpstr>
      <vt:lpstr>Глава 5. Каретник  Собакевича Михеев </vt:lpstr>
      <vt:lpstr>Крепостной богатырь,  плотник Собакевича Пробка</vt:lpstr>
      <vt:lpstr>Талантливый сапожник Собакевича Максим Телятников</vt:lpstr>
      <vt:lpstr>Беглый крепостной Плюшкина Абакум Фыров </vt:lpstr>
      <vt:lpstr>Глава 5. Встреча  с мужиком</vt:lpstr>
      <vt:lpstr>Глава 7. Размышления Чичикова</vt:lpstr>
      <vt:lpstr>Отрицательные черты  русского народа в поэме</vt:lpstr>
      <vt:lpstr>Глава 9.  Убийство заседателя Дробяжкина</vt:lpstr>
      <vt:lpstr>Вывод</vt:lpstr>
      <vt:lpstr>Слайд 22</vt:lpstr>
      <vt:lpstr>Домашнее задание</vt:lpstr>
      <vt:lpstr>Используемые ресурсы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Россия и русский народ в поэме Н. В. Гоголя «Мертвые души»</dc:title>
  <dc:creator>User</dc:creator>
  <cp:lastModifiedBy>Пользователь</cp:lastModifiedBy>
  <cp:revision>20</cp:revision>
  <dcterms:modified xsi:type="dcterms:W3CDTF">2019-02-25T03:28:57Z</dcterms:modified>
</cp:coreProperties>
</file>