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Деепричастие. Работа над ошибками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7 класс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Задание 5. Слитное-раздельное написание не деепричастиями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Как в большинстве случаев пишется НЕ с деепричастием?</a:t>
            </a:r>
          </a:p>
          <a:p>
            <a:r>
              <a:rPr lang="ru-RU" dirty="0" smtClean="0"/>
              <a:t>2. В каком случае бывает исключение?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200" b="1" dirty="0" smtClean="0"/>
              <a:t>НЕ с деепричастием пишется раздельно. Слитно пишутся деепричастия, если без НЕ не употребляются.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Устно прокомментируйте написание деепричастий с НЕ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Негодуя</a:t>
            </a:r>
          </a:p>
          <a:p>
            <a:r>
              <a:rPr lang="ru-RU" sz="4000" dirty="0" smtClean="0"/>
              <a:t>Не глядя</a:t>
            </a:r>
          </a:p>
          <a:p>
            <a:r>
              <a:rPr lang="ru-RU" sz="4000" dirty="0" smtClean="0"/>
              <a:t>Не спеша</a:t>
            </a:r>
          </a:p>
          <a:p>
            <a:r>
              <a:rPr lang="ru-RU" sz="4000" dirty="0" smtClean="0"/>
              <a:t>Ненавидя</a:t>
            </a:r>
          </a:p>
          <a:p>
            <a:r>
              <a:rPr lang="ru-RU" sz="4000" dirty="0" smtClean="0"/>
              <a:t>Не создав</a:t>
            </a:r>
          </a:p>
          <a:p>
            <a:r>
              <a:rPr lang="ru-RU" sz="4000" dirty="0" smtClean="0"/>
              <a:t>Не улыбаясь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Задание 6. морфемный разбор деепричастий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Вспомните план морфемного разбора.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1. Окончание (меняем форму слова)</a:t>
            </a:r>
          </a:p>
          <a:p>
            <a:pPr algn="ctr"/>
            <a:r>
              <a:rPr lang="ru-RU" dirty="0" smtClean="0"/>
              <a:t>2. Основа (часть слова без окончания)</a:t>
            </a:r>
          </a:p>
          <a:p>
            <a:pPr algn="ctr"/>
            <a:r>
              <a:rPr lang="ru-RU" dirty="0" smtClean="0"/>
              <a:t>3. Корень (подбираем однокоренные слова)</a:t>
            </a:r>
          </a:p>
          <a:p>
            <a:pPr algn="ctr"/>
            <a:r>
              <a:rPr lang="ru-RU" dirty="0" smtClean="0"/>
              <a:t>4. Приставка (подбираем слова с такой же приставкой)</a:t>
            </a:r>
          </a:p>
          <a:p>
            <a:pPr algn="ctr"/>
            <a:r>
              <a:rPr lang="ru-RU" dirty="0" smtClean="0"/>
              <a:t>5. Суффикс (выделяем суффикс деепричастия и глагольный суффикс)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Выполните по плану морфемный разбор деепричастий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Удержавшись </a:t>
            </a:r>
          </a:p>
          <a:p>
            <a:r>
              <a:rPr lang="ru-RU" dirty="0" smtClean="0"/>
              <a:t>Напугав</a:t>
            </a:r>
          </a:p>
          <a:p>
            <a:r>
              <a:rPr lang="ru-RU" dirty="0" smtClean="0"/>
              <a:t>Покрывая 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У</a:t>
            </a:r>
            <a:r>
              <a:rPr lang="ru-RU" b="1" dirty="0" smtClean="0">
                <a:solidFill>
                  <a:srgbClr val="FF0000"/>
                </a:solidFill>
              </a:rPr>
              <a:t>держ</a:t>
            </a:r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вши</a:t>
            </a:r>
            <a:r>
              <a:rPr lang="ru-RU" b="1" dirty="0" smtClean="0">
                <a:solidFill>
                  <a:srgbClr val="00B050"/>
                </a:solidFill>
              </a:rPr>
              <a:t>сь</a:t>
            </a:r>
            <a:r>
              <a:rPr lang="ru-RU" dirty="0" smtClean="0"/>
              <a:t> (нет окончания, т.к. неизменяемая форма глагола, всё слово - основа). </a:t>
            </a:r>
            <a:r>
              <a:rPr lang="ru-RU" b="1" dirty="0" smtClean="0">
                <a:solidFill>
                  <a:srgbClr val="FF0000"/>
                </a:solidFill>
              </a:rPr>
              <a:t>Держ</a:t>
            </a:r>
            <a:r>
              <a:rPr lang="ru-RU" dirty="0" smtClean="0"/>
              <a:t>ать, под</a:t>
            </a:r>
            <a:r>
              <a:rPr lang="ru-RU" dirty="0" smtClean="0">
                <a:solidFill>
                  <a:srgbClr val="FF0000"/>
                </a:solidFill>
              </a:rPr>
              <a:t>держ</a:t>
            </a:r>
            <a:r>
              <a:rPr lang="ru-RU" dirty="0" smtClean="0"/>
              <a:t>ит.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</a:t>
            </a:r>
            <a:r>
              <a:rPr lang="ru-RU" b="1" dirty="0" smtClean="0">
                <a:solidFill>
                  <a:srgbClr val="FF0000"/>
                </a:solidFill>
              </a:rPr>
              <a:t>пуг</a:t>
            </a:r>
            <a:r>
              <a:rPr lang="ru-RU" b="1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dirty="0" smtClean="0"/>
              <a:t> (неизм.форма, всё слово - основа</a:t>
            </a:r>
            <a:r>
              <a:rPr lang="ru-RU" u="sng" dirty="0" smtClean="0"/>
              <a:t>).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Пуг</a:t>
            </a:r>
            <a:r>
              <a:rPr lang="ru-RU" dirty="0" smtClean="0"/>
              <a:t>ать, </a:t>
            </a:r>
            <a:r>
              <a:rPr lang="ru-RU" b="1" dirty="0" smtClean="0">
                <a:solidFill>
                  <a:srgbClr val="FF0000"/>
                </a:solidFill>
              </a:rPr>
              <a:t>пуг</a:t>
            </a:r>
            <a:r>
              <a:rPr lang="ru-RU" dirty="0" smtClean="0"/>
              <a:t>ливый.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По</a:t>
            </a:r>
            <a:r>
              <a:rPr lang="ru-RU" b="1" dirty="0" smtClean="0">
                <a:solidFill>
                  <a:srgbClr val="FF0000"/>
                </a:solidFill>
              </a:rPr>
              <a:t>кры</a:t>
            </a:r>
            <a:r>
              <a:rPr lang="ru-RU" b="1" dirty="0" smtClean="0">
                <a:solidFill>
                  <a:srgbClr val="00B050"/>
                </a:solidFill>
              </a:rPr>
              <a:t>ва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я</a:t>
            </a:r>
            <a:r>
              <a:rPr lang="ru-RU" dirty="0" smtClean="0"/>
              <a:t> (</a:t>
            </a:r>
            <a:r>
              <a:rPr lang="ru-RU" dirty="0" smtClean="0"/>
              <a:t>неизм.форма, всё слово - основа</a:t>
            </a:r>
            <a:r>
              <a:rPr lang="ru-RU" dirty="0" smtClean="0"/>
              <a:t>). </a:t>
            </a:r>
            <a:r>
              <a:rPr lang="ru-RU" b="1" dirty="0" smtClean="0">
                <a:solidFill>
                  <a:srgbClr val="FF0000"/>
                </a:solidFill>
              </a:rPr>
              <a:t>Кры</a:t>
            </a:r>
            <a:r>
              <a:rPr lang="ru-RU" dirty="0" smtClean="0"/>
              <a:t>ть, </a:t>
            </a:r>
            <a:r>
              <a:rPr lang="ru-RU" b="1" dirty="0" smtClean="0">
                <a:solidFill>
                  <a:srgbClr val="FF0000"/>
                </a:solidFill>
              </a:rPr>
              <a:t>крыш</a:t>
            </a:r>
            <a:r>
              <a:rPr lang="ru-RU" dirty="0" smtClean="0"/>
              <a:t>а, </a:t>
            </a:r>
            <a:r>
              <a:rPr lang="ru-RU" b="1" dirty="0" smtClean="0">
                <a:solidFill>
                  <a:srgbClr val="FF0000"/>
                </a:solidFill>
              </a:rPr>
              <a:t>кро</a:t>
            </a:r>
            <a:r>
              <a:rPr lang="ru-RU" dirty="0" smtClean="0"/>
              <a:t>ю.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Задание 7. Нахождение деепричастных оборотов и выделение их запятыми на письме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1. Что такое деепричастный оборот?</a:t>
            </a:r>
          </a:p>
          <a:p>
            <a:r>
              <a:rPr lang="ru-RU" dirty="0" smtClean="0"/>
              <a:t>2. От чего ставится вопрос к деепричастному обороту?</a:t>
            </a:r>
          </a:p>
          <a:p>
            <a:r>
              <a:rPr lang="ru-RU" dirty="0" smtClean="0"/>
              <a:t>3. </a:t>
            </a:r>
            <a:r>
              <a:rPr lang="ru-RU" dirty="0" smtClean="0"/>
              <a:t>К</a:t>
            </a:r>
            <a:r>
              <a:rPr lang="ru-RU" dirty="0" smtClean="0"/>
              <a:t>огда на письме выделяется запятыми деепричастный оборот?</a:t>
            </a:r>
          </a:p>
          <a:p>
            <a:endParaRPr lang="ru-RU" dirty="0" smtClean="0"/>
          </a:p>
          <a:p>
            <a:r>
              <a:rPr lang="ru-RU" b="1" dirty="0" smtClean="0"/>
              <a:t>Д/о – это деепричастие с зависимым словом или словами.</a:t>
            </a:r>
          </a:p>
          <a:p>
            <a:r>
              <a:rPr lang="ru-RU" b="1" dirty="0" smtClean="0"/>
              <a:t>Вопрос к д/о ставится от глагола.</a:t>
            </a:r>
          </a:p>
          <a:p>
            <a:r>
              <a:rPr lang="ru-RU" b="1" dirty="0" smtClean="0"/>
              <a:t>Д/о всегда выделяюся запятыми, за исключением фразеологизмов.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Алгоритм действий при выделении д/о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Подчеркните грамматическую основу в предложении.</a:t>
            </a:r>
          </a:p>
          <a:p>
            <a:r>
              <a:rPr lang="ru-RU" dirty="0" smtClean="0"/>
              <a:t>2. </a:t>
            </a:r>
            <a:r>
              <a:rPr lang="ru-RU" dirty="0" smtClean="0"/>
              <a:t>З</a:t>
            </a:r>
            <a:r>
              <a:rPr lang="ru-RU" dirty="0" smtClean="0"/>
              <a:t>адайте вопрос от глагола к деепричастию (Как? Что делая? Что сделав?)</a:t>
            </a:r>
          </a:p>
          <a:p>
            <a:r>
              <a:rPr lang="ru-RU" dirty="0" smtClean="0"/>
              <a:t>3. Проверьте деепричастие по суффиксу.</a:t>
            </a:r>
          </a:p>
          <a:p>
            <a:r>
              <a:rPr lang="ru-RU" dirty="0" smtClean="0"/>
              <a:t>4. Найдите слова, которые зависят от деепричастия. Обозначьте границы д/о.</a:t>
            </a:r>
          </a:p>
          <a:p>
            <a:r>
              <a:rPr lang="ru-RU" dirty="0" smtClean="0"/>
              <a:t>5. Выделите д/о запятыми на письме.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Разберите по алгоритму предложение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Белоснежные чайки весело покрикивая реяли в воздухе и гонялись одна за одной.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Белоснежные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чайки, </a:t>
            </a:r>
            <a:r>
              <a:rPr lang="ru-RU" b="1" u="sng" dirty="0" smtClean="0"/>
              <a:t>весело </a:t>
            </a:r>
            <a:r>
              <a:rPr lang="ru-RU" b="1" u="sng" dirty="0" smtClean="0"/>
              <a:t> (как?)</a:t>
            </a:r>
            <a:r>
              <a:rPr lang="ru-RU" b="1" u="sng" dirty="0" smtClean="0">
                <a:solidFill>
                  <a:srgbClr val="002060"/>
                </a:solidFill>
              </a:rPr>
              <a:t>покрикива</a:t>
            </a: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</a:rPr>
              <a:t>я</a:t>
            </a:r>
            <a:r>
              <a:rPr lang="ru-RU" b="1" u="sng" dirty="0" smtClean="0"/>
              <a:t> </a:t>
            </a:r>
            <a:r>
              <a:rPr lang="ru-RU" b="1" dirty="0" smtClean="0"/>
              <a:t>(что делая?),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реяли</a:t>
            </a:r>
            <a:r>
              <a:rPr lang="ru-RU" b="1" dirty="0" smtClean="0"/>
              <a:t> в воздухе и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гонялись</a:t>
            </a:r>
            <a:r>
              <a:rPr lang="ru-RU" b="1" dirty="0" smtClean="0"/>
              <a:t> одна за одной.</a:t>
            </a:r>
          </a:p>
          <a:p>
            <a:pPr>
              <a:buNone/>
            </a:pPr>
            <a:endParaRPr lang="ru-RU" strike="sngStrik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Задания 8 и 9. Замена деепричатий глаголами и глаголы деепричастиями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600" dirty="0" smtClean="0"/>
              <a:t>Главное правило – определить вид. Вид глагола и деепричастия должен быть одинаковый. Если деепричастие совершенного вида, то его можно заменить глаголом только совершенного вида. </a:t>
            </a:r>
          </a:p>
          <a:p>
            <a:r>
              <a:rPr lang="ru-RU" sz="3600" dirty="0" smtClean="0"/>
              <a:t>Например, взлетев (что </a:t>
            </a:r>
            <a:r>
              <a:rPr lang="ru-RU" sz="3600" b="1" dirty="0" smtClean="0">
                <a:solidFill>
                  <a:srgbClr val="FF0000"/>
                </a:solidFill>
              </a:rPr>
              <a:t>с</a:t>
            </a:r>
            <a:r>
              <a:rPr lang="ru-RU" sz="3600" dirty="0" smtClean="0"/>
              <a:t>делав?) – взлететь (что </a:t>
            </a:r>
            <a:r>
              <a:rPr lang="ru-RU" sz="3600" b="1" dirty="0" smtClean="0">
                <a:solidFill>
                  <a:srgbClr val="FF0000"/>
                </a:solidFill>
              </a:rPr>
              <a:t>с</a:t>
            </a:r>
            <a:r>
              <a:rPr lang="ru-RU" sz="3600" dirty="0" smtClean="0"/>
              <a:t>делать?). И наоборот.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Потренируйтесь. Заполните таблицу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625" y="1071561"/>
          <a:ext cx="7267575" cy="54178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2525"/>
                <a:gridCol w="2422525"/>
                <a:gridCol w="2422525"/>
              </a:tblGrid>
              <a:tr h="600076">
                <a:tc>
                  <a:txBody>
                    <a:bodyPr/>
                    <a:lstStyle/>
                    <a:p>
                      <a:r>
                        <a:rPr lang="ru-RU" dirty="0" smtClean="0"/>
                        <a:t>Глагол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Деепричатие </a:t>
                      </a:r>
                      <a:endParaRPr lang="ru-RU" dirty="0"/>
                    </a:p>
                  </a:txBody>
                  <a:tcPr/>
                </a:tc>
              </a:tr>
              <a:tr h="6000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007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Поднималась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0076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007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Набирала </a:t>
                      </a:r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Вздулась </a:t>
                      </a:r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Залила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/>
          </a:bodyPr>
          <a:lstStyle/>
          <a:p>
            <a:pPr algn="ctr"/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625" y="857250"/>
          <a:ext cx="7500960" cy="51435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0320"/>
                <a:gridCol w="2500320"/>
                <a:gridCol w="2500320"/>
              </a:tblGrid>
              <a:tr h="52130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Глагол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Вид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Деепричастие</a:t>
                      </a:r>
                      <a:endParaRPr lang="ru-RU" sz="2400" b="1" dirty="0"/>
                    </a:p>
                  </a:txBody>
                  <a:tcPr/>
                </a:tc>
              </a:tr>
              <a:tr h="660317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Поднималась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Нес.в.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Понимаясь </a:t>
                      </a:r>
                      <a:endParaRPr lang="ru-RU" sz="3200" dirty="0"/>
                    </a:p>
                  </a:txBody>
                  <a:tcPr/>
                </a:tc>
              </a:tr>
              <a:tr h="660317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</a:tr>
              <a:tr h="660317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Набирала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Нес.в.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Набирая </a:t>
                      </a:r>
                      <a:endParaRPr lang="ru-RU" sz="3200" dirty="0"/>
                    </a:p>
                  </a:txBody>
                  <a:tcPr/>
                </a:tc>
              </a:tr>
              <a:tr h="660317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</a:tr>
              <a:tr h="660317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Вздулась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Сов.в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вздувшись</a:t>
                      </a:r>
                      <a:endParaRPr lang="ru-RU" sz="3200" dirty="0"/>
                    </a:p>
                  </a:txBody>
                  <a:tcPr/>
                </a:tc>
              </a:tr>
              <a:tr h="660317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</a:tr>
              <a:tr h="660317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Залила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Сов.в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Залив 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Задание 1. Найти деепричастия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dirty="0" smtClean="0"/>
              <a:t>К</a:t>
            </a:r>
            <a:r>
              <a:rPr lang="ru-RU" dirty="0" smtClean="0"/>
              <a:t>ак оличить глагол от деепричастия?</a:t>
            </a:r>
          </a:p>
          <a:p>
            <a:r>
              <a:rPr lang="ru-RU" dirty="0" smtClean="0"/>
              <a:t>А) Задать вопрос</a:t>
            </a:r>
          </a:p>
          <a:p>
            <a:r>
              <a:rPr lang="ru-RU" dirty="0" smtClean="0"/>
              <a:t>Б) Посмотреть на суффиксы</a:t>
            </a:r>
          </a:p>
          <a:p>
            <a:endParaRPr lang="ru-RU" dirty="0" smtClean="0"/>
          </a:p>
          <a:p>
            <a:r>
              <a:rPr lang="ru-RU" sz="3200" b="1" dirty="0" smtClean="0"/>
              <a:t>Почуяв, переписывая, услышав </a:t>
            </a:r>
            <a:r>
              <a:rPr lang="ru-RU" dirty="0" smtClean="0"/>
              <a:t>– деепричастия? Почему? Докажите.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Выполните задания 8 и 9 правильно. Проверьте себя, зачитав получившиеся предложения.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10. Речевые ошибки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понять, что в предложении с деепричастным оборотом допущена речевая ошибка?</a:t>
            </a:r>
          </a:p>
          <a:p>
            <a:r>
              <a:rPr lang="ru-RU" dirty="0" smtClean="0"/>
              <a:t>Как исправить такую ошибку?</a:t>
            </a:r>
            <a:endParaRPr lang="ru-RU" dirty="0" smtClean="0"/>
          </a:p>
          <a:p>
            <a:r>
              <a:rPr lang="ru-RU" dirty="0" smtClean="0"/>
              <a:t>Надо проверить, что основное действие, выраженное глаголом, и дополнительное действие, выраженное деепричастием, относится к одному и тому же лицу. Если это не так, то в предложениие есть речевая ошибка.</a:t>
            </a:r>
          </a:p>
          <a:p>
            <a:r>
              <a:rPr lang="ru-RU" dirty="0" smtClean="0"/>
              <a:t>Чтобы исправить ошибку, нужно построить сложное предложение с двумя глаголами-сказуемыми.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Прочитайте предложения из 10 задания, докажите, что в них допущены речевые ошибки.</a:t>
            </a:r>
          </a:p>
          <a:p>
            <a:r>
              <a:rPr lang="ru-RU" dirty="0" smtClean="0"/>
              <a:t>Устно преобразуйте данные предложения в сложные. Зачитайте грамотно построенные предложения.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0" dirty="0" smtClean="0"/>
              <a:t>Задание 2. Образовать деепричастия несовершенного вида</a:t>
            </a:r>
            <a:endParaRPr lang="ru-RU" sz="2800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Какую основу глагола нужно взять для образования деепричастия несовершенного вида?</a:t>
            </a:r>
          </a:p>
          <a:p>
            <a:r>
              <a:rPr lang="ru-RU" dirty="0" smtClean="0"/>
              <a:t>2. Какие суффиксы нужно использовать?</a:t>
            </a:r>
          </a:p>
          <a:p>
            <a:endParaRPr lang="ru-RU" dirty="0" smtClean="0"/>
          </a:p>
          <a:p>
            <a:r>
              <a:rPr lang="ru-RU" dirty="0" smtClean="0"/>
              <a:t>Для образования деепричастий нес.вида нужно взять основу настоящего времени 3 лица мн.числа</a:t>
            </a:r>
          </a:p>
          <a:p>
            <a:r>
              <a:rPr lang="ru-RU" dirty="0" smtClean="0"/>
              <a:t>К основе добавляем суффиксы –а- или –я-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Образуйте по правилу деепричастия нес.вида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Завидовать – </a:t>
            </a:r>
          </a:p>
          <a:p>
            <a:r>
              <a:rPr lang="ru-RU" dirty="0" smtClean="0"/>
              <a:t>Держать –</a:t>
            </a:r>
          </a:p>
          <a:p>
            <a:r>
              <a:rPr lang="ru-RU" dirty="0" smtClean="0"/>
              <a:t>Улыбаться – </a:t>
            </a:r>
          </a:p>
          <a:p>
            <a:endParaRPr lang="ru-RU" dirty="0" smtClean="0"/>
          </a:p>
          <a:p>
            <a:r>
              <a:rPr lang="ru-RU" dirty="0" smtClean="0"/>
              <a:t>Завидовать – </a:t>
            </a:r>
            <a:r>
              <a:rPr lang="ru-RU" b="1" dirty="0" smtClean="0"/>
              <a:t>завиду</a:t>
            </a:r>
            <a:r>
              <a:rPr lang="ru-RU" dirty="0" smtClean="0"/>
              <a:t>ют - завиду</a:t>
            </a:r>
            <a:r>
              <a:rPr lang="ru-RU" b="1" dirty="0" smtClean="0"/>
              <a:t>я</a:t>
            </a:r>
            <a:endParaRPr lang="ru-RU" b="1" dirty="0" smtClean="0"/>
          </a:p>
          <a:p>
            <a:r>
              <a:rPr lang="ru-RU" dirty="0" smtClean="0"/>
              <a:t>Держать </a:t>
            </a:r>
            <a:r>
              <a:rPr lang="ru-RU" dirty="0" smtClean="0"/>
              <a:t>– </a:t>
            </a:r>
            <a:r>
              <a:rPr lang="ru-RU" b="1" dirty="0" smtClean="0"/>
              <a:t>держ</a:t>
            </a:r>
            <a:r>
              <a:rPr lang="ru-RU" dirty="0" smtClean="0"/>
              <a:t>ат - держ</a:t>
            </a:r>
            <a:r>
              <a:rPr lang="ru-RU" b="1" dirty="0" smtClean="0"/>
              <a:t>а</a:t>
            </a:r>
            <a:endParaRPr lang="ru-RU" b="1" dirty="0" smtClean="0"/>
          </a:p>
          <a:p>
            <a:r>
              <a:rPr lang="ru-RU" dirty="0" smtClean="0"/>
              <a:t>Улыбаться – </a:t>
            </a:r>
            <a:r>
              <a:rPr lang="ru-RU" b="1" dirty="0" smtClean="0"/>
              <a:t>улыба</a:t>
            </a:r>
            <a:r>
              <a:rPr lang="ru-RU" dirty="0" smtClean="0"/>
              <a:t>ют</a:t>
            </a:r>
            <a:r>
              <a:rPr lang="ru-RU" b="1" dirty="0" smtClean="0"/>
              <a:t>ся</a:t>
            </a:r>
            <a:r>
              <a:rPr lang="ru-RU" dirty="0" smtClean="0"/>
              <a:t> - улыба</a:t>
            </a:r>
            <a:r>
              <a:rPr lang="ru-RU" b="1" dirty="0" smtClean="0"/>
              <a:t>я</a:t>
            </a:r>
            <a:r>
              <a:rPr lang="ru-RU" dirty="0" smtClean="0"/>
              <a:t>сь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Задание 3. Образование деепричастий сов.вида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Какую основу глагола нужно взять для образования деепричастия </a:t>
            </a:r>
            <a:r>
              <a:rPr lang="ru-RU" dirty="0" smtClean="0"/>
              <a:t>совершенного </a:t>
            </a:r>
            <a:r>
              <a:rPr lang="ru-RU" dirty="0" smtClean="0"/>
              <a:t>вида?</a:t>
            </a:r>
          </a:p>
          <a:p>
            <a:r>
              <a:rPr lang="ru-RU" dirty="0" smtClean="0"/>
              <a:t>2. Какие суффиксы нужно использовать</a:t>
            </a:r>
            <a:r>
              <a:rPr lang="ru-RU" dirty="0" smtClean="0"/>
              <a:t>?</a:t>
            </a:r>
          </a:p>
          <a:p>
            <a:endParaRPr lang="ru-RU" dirty="0" smtClean="0"/>
          </a:p>
          <a:p>
            <a:r>
              <a:rPr lang="ru-RU" dirty="0" smtClean="0"/>
              <a:t>Для образования деепричастий </a:t>
            </a:r>
            <a:r>
              <a:rPr lang="ru-RU" dirty="0" smtClean="0"/>
              <a:t>сов.вида </a:t>
            </a:r>
            <a:r>
              <a:rPr lang="ru-RU" dirty="0" smtClean="0"/>
              <a:t>нужно взять основу </a:t>
            </a:r>
            <a:r>
              <a:rPr lang="ru-RU" dirty="0" smtClean="0"/>
              <a:t>инфинитива.</a:t>
            </a:r>
            <a:endParaRPr lang="ru-RU" dirty="0" smtClean="0"/>
          </a:p>
          <a:p>
            <a:r>
              <a:rPr lang="ru-RU" dirty="0" smtClean="0"/>
              <a:t>К основе добавляем суффиксы </a:t>
            </a:r>
            <a:r>
              <a:rPr lang="ru-RU" dirty="0" smtClean="0"/>
              <a:t>–в-, -ши- </a:t>
            </a:r>
            <a:r>
              <a:rPr lang="ru-RU" dirty="0" smtClean="0"/>
              <a:t>или </a:t>
            </a:r>
            <a:r>
              <a:rPr lang="ru-RU" dirty="0" smtClean="0"/>
              <a:t>–вши-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Образуйте по правилу деепричастия </a:t>
            </a:r>
            <a:r>
              <a:rPr lang="ru-RU" dirty="0" smtClean="0"/>
              <a:t>сов.вида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Наклеить – </a:t>
            </a:r>
          </a:p>
          <a:p>
            <a:r>
              <a:rPr lang="ru-RU" sz="4000" dirty="0" smtClean="0"/>
              <a:t>Раскаяться –</a:t>
            </a:r>
          </a:p>
          <a:p>
            <a:r>
              <a:rPr lang="ru-RU" sz="4000" dirty="0" smtClean="0"/>
              <a:t>Принести –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Наклеи</a:t>
            </a:r>
            <a:r>
              <a:rPr lang="ru-RU" sz="4000" dirty="0" smtClean="0"/>
              <a:t>ть – </a:t>
            </a:r>
            <a:r>
              <a:rPr lang="ru-RU" sz="4000" dirty="0" smtClean="0"/>
              <a:t>наклеи</a:t>
            </a:r>
            <a:r>
              <a:rPr lang="ru-RU" sz="4000" dirty="0" smtClean="0">
                <a:solidFill>
                  <a:srgbClr val="002060"/>
                </a:solidFill>
              </a:rPr>
              <a:t>в</a:t>
            </a:r>
            <a:endParaRPr lang="ru-RU" sz="4000" dirty="0" smtClean="0">
              <a:solidFill>
                <a:srgbClr val="002060"/>
              </a:solidFill>
            </a:endParaRPr>
          </a:p>
          <a:p>
            <a:r>
              <a:rPr lang="ru-RU" sz="4000" dirty="0" smtClean="0">
                <a:solidFill>
                  <a:srgbClr val="002060"/>
                </a:solidFill>
              </a:rPr>
              <a:t>Раская</a:t>
            </a:r>
            <a:r>
              <a:rPr lang="ru-RU" sz="4000" dirty="0" smtClean="0"/>
              <a:t>ть</a:t>
            </a:r>
            <a:r>
              <a:rPr lang="ru-RU" sz="4000" dirty="0" smtClean="0">
                <a:solidFill>
                  <a:srgbClr val="002060"/>
                </a:solidFill>
              </a:rPr>
              <a:t>ся</a:t>
            </a:r>
            <a:r>
              <a:rPr lang="ru-RU" sz="4000" dirty="0" smtClean="0"/>
              <a:t> </a:t>
            </a:r>
            <a:r>
              <a:rPr lang="ru-RU" sz="4000" dirty="0" smtClean="0"/>
              <a:t>–ракая</a:t>
            </a:r>
            <a:r>
              <a:rPr lang="ru-RU" sz="4000" dirty="0" smtClean="0">
                <a:solidFill>
                  <a:srgbClr val="002060"/>
                </a:solidFill>
              </a:rPr>
              <a:t>вши</a:t>
            </a:r>
            <a:r>
              <a:rPr lang="ru-RU" sz="4000" dirty="0" smtClean="0"/>
              <a:t>сь</a:t>
            </a:r>
            <a:endParaRPr lang="ru-RU" sz="4000" dirty="0" smtClean="0"/>
          </a:p>
          <a:p>
            <a:r>
              <a:rPr lang="ru-RU" sz="4000" dirty="0" smtClean="0">
                <a:solidFill>
                  <a:srgbClr val="002060"/>
                </a:solidFill>
              </a:rPr>
              <a:t>Принес</a:t>
            </a:r>
            <a:r>
              <a:rPr lang="ru-RU" sz="4000" dirty="0" smtClean="0"/>
              <a:t>ти - принёс</a:t>
            </a:r>
            <a:r>
              <a:rPr lang="ru-RU" sz="4000" dirty="0" smtClean="0">
                <a:solidFill>
                  <a:srgbClr val="002060"/>
                </a:solidFill>
              </a:rPr>
              <a:t>ши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Задание 4. Определить вид деепричастий.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Как определить вид деепричастий?</a:t>
            </a:r>
          </a:p>
          <a:p>
            <a:endParaRPr lang="ru-RU" sz="3600" b="1" dirty="0" smtClean="0"/>
          </a:p>
          <a:p>
            <a:r>
              <a:rPr lang="ru-RU" sz="3600" b="1" dirty="0" smtClean="0"/>
              <a:t>Что </a:t>
            </a:r>
            <a:r>
              <a:rPr lang="ru-RU" sz="3600" b="1" dirty="0" smtClean="0">
                <a:solidFill>
                  <a:srgbClr val="002060"/>
                </a:solidFill>
              </a:rPr>
              <a:t>д</a:t>
            </a:r>
            <a:r>
              <a:rPr lang="ru-RU" sz="3600" b="1" dirty="0" smtClean="0"/>
              <a:t>елая? – несовершенный вид</a:t>
            </a:r>
          </a:p>
          <a:p>
            <a:r>
              <a:rPr lang="ru-RU" sz="3600" b="1" dirty="0" smtClean="0"/>
              <a:t>Что </a:t>
            </a:r>
            <a:r>
              <a:rPr lang="ru-RU" sz="3600" b="1" dirty="0" smtClean="0">
                <a:solidFill>
                  <a:srgbClr val="FF0000"/>
                </a:solidFill>
              </a:rPr>
              <a:t>с</a:t>
            </a:r>
            <a:r>
              <a:rPr lang="ru-RU" sz="3600" b="1" dirty="0" smtClean="0"/>
              <a:t>делав? – </a:t>
            </a:r>
            <a:r>
              <a:rPr lang="ru-RU" sz="3600" b="1" dirty="0" smtClean="0">
                <a:solidFill>
                  <a:srgbClr val="FF0000"/>
                </a:solidFill>
              </a:rPr>
              <a:t>с</a:t>
            </a:r>
            <a:r>
              <a:rPr lang="ru-RU" sz="3600" b="1" dirty="0" smtClean="0"/>
              <a:t>овершенный вид</a:t>
            </a:r>
          </a:p>
          <a:p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Распределите деепричастия на две группы по виду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Отразив, ринувшись, завидуя, проходя, освободившись, раскаявшись, держась, кружа, делая, прочитав.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Проверь себя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202117"/>
        </p:xfrm>
        <a:graphic>
          <a:graphicData uri="http://schemas.openxmlformats.org/drawingml/2006/table">
            <a:tbl>
              <a:tblPr firstRow="1" bandRow="1"/>
              <a:tblGrid>
                <a:gridCol w="3619500"/>
                <a:gridCol w="3619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Несов. вид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Сов. вид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19133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Завидуя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Отразив</a:t>
                      </a:r>
                      <a:endParaRPr lang="ru-RU" sz="3200" dirty="0"/>
                    </a:p>
                  </a:txBody>
                  <a:tcPr/>
                </a:tc>
              </a:tr>
              <a:tr h="705483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Проходя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Ринувшись </a:t>
                      </a:r>
                      <a:endParaRPr lang="ru-RU" sz="3200" dirty="0"/>
                    </a:p>
                  </a:txBody>
                  <a:tcPr/>
                </a:tc>
              </a:tr>
              <a:tr h="691833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Держась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Освободившись </a:t>
                      </a:r>
                      <a:endParaRPr lang="ru-RU" sz="3200" dirty="0"/>
                    </a:p>
                  </a:txBody>
                  <a:tcPr/>
                </a:tc>
              </a:tr>
              <a:tr h="749621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Кружа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Раскаявшись </a:t>
                      </a:r>
                      <a:endParaRPr lang="ru-RU" sz="3200" dirty="0"/>
                    </a:p>
                  </a:txBody>
                  <a:tcPr/>
                </a:tc>
              </a:tr>
              <a:tr h="878847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Делая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Прочитав 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222</TotalTime>
  <Words>782</Words>
  <PresentationFormat>Экран (4:3)</PresentationFormat>
  <Paragraphs>141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Изящная</vt:lpstr>
      <vt:lpstr>Деепричастие. Работа над ошибками</vt:lpstr>
      <vt:lpstr>Задание 1. Найти деепричастия</vt:lpstr>
      <vt:lpstr>Задание 2. Образовать деепричастия несовершенного вида</vt:lpstr>
      <vt:lpstr>Образуйте по правилу деепричастия нес.вида</vt:lpstr>
      <vt:lpstr>Задание 3. Образование деепричастий сов.вида</vt:lpstr>
      <vt:lpstr>Образуйте по правилу деепричастия сов.вида</vt:lpstr>
      <vt:lpstr>Задание 4. Определить вид деепричастий.</vt:lpstr>
      <vt:lpstr>Распределите деепричастия на две группы по виду</vt:lpstr>
      <vt:lpstr>Проверь себя</vt:lpstr>
      <vt:lpstr>Задание 5. Слитное-раздельное написание не деепричастиями</vt:lpstr>
      <vt:lpstr>Устно прокомментируйте написание деепричастий с НЕ</vt:lpstr>
      <vt:lpstr>Задание 6. морфемный разбор деепричастий</vt:lpstr>
      <vt:lpstr>Выполните по плану морфемный разбор деепричастий</vt:lpstr>
      <vt:lpstr>Задание 7. Нахождение деепричастных оборотов и выделение их запятыми на письме</vt:lpstr>
      <vt:lpstr>Алгоритм действий при выделении д/о</vt:lpstr>
      <vt:lpstr>Разберите по алгоритму предложение</vt:lpstr>
      <vt:lpstr>Задания 8 и 9. Замена деепричатий глаголами и глаголы деепричастиями</vt:lpstr>
      <vt:lpstr>Потренируйтесь. Заполните таблицу</vt:lpstr>
      <vt:lpstr>Слайд 19</vt:lpstr>
      <vt:lpstr>Слайд 20</vt:lpstr>
      <vt:lpstr>Задание 10. Речевые ошибки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Деепричастие. Работа над ошибками</dc:title>
  <dc:creator>Пользователь</dc:creator>
  <cp:lastModifiedBy>Пользователь</cp:lastModifiedBy>
  <cp:revision>13</cp:revision>
  <dcterms:created xsi:type="dcterms:W3CDTF">2020-01-25T18:31:06Z</dcterms:created>
  <dcterms:modified xsi:type="dcterms:W3CDTF">2020-01-25T22:24:11Z</dcterms:modified>
</cp:coreProperties>
</file>