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7" r:id="rId9"/>
    <p:sldId id="263" r:id="rId10"/>
    <p:sldId id="264" r:id="rId11"/>
    <p:sldId id="269" r:id="rId12"/>
    <p:sldId id="265" r:id="rId13"/>
    <p:sldId id="268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0D8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7A1F6-05E9-4316-BFC6-BE104F84B615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0B31ED-2B70-4664-AD59-557E85641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B31ED-2B70-4664-AD59-557E85641BB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B31ED-2B70-4664-AD59-557E85641BB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Литература 20 века – литература многообразия</a:t>
            </a:r>
            <a:r>
              <a:rPr lang="ru-RU" smtClean="0"/>
              <a:t>, противоречий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360D89"/>
                </a:solidFill>
              </a:rPr>
              <a:t>Акмеизм</a:t>
            </a:r>
            <a:endParaRPr lang="ru-RU" b="1" dirty="0">
              <a:solidFill>
                <a:srgbClr val="360D8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285860"/>
            <a:ext cx="4270248" cy="5572140"/>
          </a:xfrm>
        </p:spPr>
        <p:txBody>
          <a:bodyPr>
            <a:normAutofit fontScale="85000" lnSpcReduction="20000"/>
          </a:bodyPr>
          <a:lstStyle/>
          <a:p>
            <a:r>
              <a:rPr lang="ru-RU" sz="3800" dirty="0" smtClean="0"/>
              <a:t>Н. Гумилёв</a:t>
            </a:r>
          </a:p>
          <a:p>
            <a:r>
              <a:rPr lang="ru-RU" sz="3800" dirty="0" smtClean="0"/>
              <a:t>А. Ахматова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С. Городецкий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19 декабря 1912 г. была впервые публично оглашена программа акмеизма. </a:t>
            </a:r>
          </a:p>
          <a:p>
            <a:r>
              <a:rPr lang="ru-RU" dirty="0" smtClean="0"/>
              <a:t>Этимологически слово восходит к греч. “</a:t>
            </a:r>
            <a:r>
              <a:rPr lang="ru-RU" dirty="0" err="1" smtClean="0"/>
              <a:t>акмэ</a:t>
            </a:r>
            <a:r>
              <a:rPr lang="ru-RU" dirty="0" smtClean="0"/>
              <a:t>” - “высшая степень, расцвет”, или, как уточняет Гумилев, “расцвет всех духовных и физических сил”. Понятия зримого, осязаемого мира, культ конкретности, прославление вещи и ее имени – слово – вот в чем был акмеизм, и на этих принципах строилась акмеистическая поэтика.</a:t>
            </a:r>
            <a:endParaRPr lang="ru-RU" dirty="0"/>
          </a:p>
        </p:txBody>
      </p:sp>
      <p:pic>
        <p:nvPicPr>
          <p:cNvPr id="23554" name="Picture 2" descr="http://wikilivres.ru/images/thumb/a/ab/Gorodetskiy_SM.jpg/360px-Gorodetskiy_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429132"/>
            <a:ext cx="1512804" cy="2214578"/>
          </a:xfrm>
          <a:prstGeom prst="rect">
            <a:avLst/>
          </a:prstGeom>
          <a:noFill/>
        </p:spPr>
      </p:pic>
      <p:pic>
        <p:nvPicPr>
          <p:cNvPr id="23556" name="Picture 4" descr="https://wordcreak.ru/upload/content/2016-07/3/263/508fa2eea1a6a0233e2288271b8e24b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285992"/>
            <a:ext cx="3214710" cy="2037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А. Ахматова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Бессонница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Где-то кошки жалобно мяукают, </a:t>
            </a:r>
            <a:br>
              <a:rPr lang="ru-RU" dirty="0" smtClean="0"/>
            </a:br>
            <a:r>
              <a:rPr lang="ru-RU" dirty="0" smtClean="0"/>
              <a:t>Звук шагов я издали ловлю... </a:t>
            </a:r>
            <a:br>
              <a:rPr lang="ru-RU" dirty="0" smtClean="0"/>
            </a:br>
            <a:r>
              <a:rPr lang="ru-RU" dirty="0" smtClean="0"/>
              <a:t>Хорошо твои слова баюкают: </a:t>
            </a:r>
            <a:br>
              <a:rPr lang="ru-RU" dirty="0" smtClean="0"/>
            </a:br>
            <a:r>
              <a:rPr lang="ru-RU" dirty="0" smtClean="0"/>
              <a:t>Третий месяц я от них не сплю.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Ты опять, опять со мной, бессонница!</a:t>
            </a:r>
            <a:br>
              <a:rPr lang="ru-RU" dirty="0" smtClean="0"/>
            </a:br>
            <a:r>
              <a:rPr lang="ru-RU" dirty="0" smtClean="0"/>
              <a:t>Неподвижный лик твой узнаю.</a:t>
            </a:r>
            <a:br>
              <a:rPr lang="ru-RU" dirty="0" smtClean="0"/>
            </a:br>
            <a:r>
              <a:rPr lang="ru-RU" dirty="0" smtClean="0"/>
              <a:t>Что, красавица, что, беззаконница,</a:t>
            </a:r>
            <a:br>
              <a:rPr lang="ru-RU" dirty="0" smtClean="0"/>
            </a:br>
            <a:r>
              <a:rPr lang="ru-RU" dirty="0" smtClean="0"/>
              <a:t>Разве плохо я тебе пою?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Окна тканью белою завершены, </a:t>
            </a:r>
            <a:br>
              <a:rPr lang="ru-RU" dirty="0" smtClean="0"/>
            </a:br>
            <a:r>
              <a:rPr lang="ru-RU" dirty="0" smtClean="0"/>
              <a:t>Полумрак струится </a:t>
            </a:r>
            <a:r>
              <a:rPr lang="ru-RU" dirty="0" err="1" smtClean="0"/>
              <a:t>голубой</a:t>
            </a:r>
            <a:r>
              <a:rPr lang="ru-RU" dirty="0" smtClean="0"/>
              <a:t>... </a:t>
            </a:r>
            <a:br>
              <a:rPr lang="ru-RU" dirty="0" smtClean="0"/>
            </a:br>
            <a:r>
              <a:rPr lang="ru-RU" dirty="0" smtClean="0"/>
              <a:t>Или дальней вестью мы утешены?</a:t>
            </a:r>
            <a:br>
              <a:rPr lang="ru-RU" dirty="0" smtClean="0"/>
            </a:br>
            <a:r>
              <a:rPr lang="ru-RU" dirty="0" smtClean="0"/>
              <a:t>Отчего мне так легко с тобой?</a:t>
            </a:r>
            <a:br>
              <a:rPr lang="ru-RU" dirty="0" smtClean="0"/>
            </a:br>
            <a:r>
              <a:rPr lang="ru-RU" dirty="0" smtClean="0"/>
              <a:t>1912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571480"/>
            <a:ext cx="2362200" cy="990600"/>
          </a:xfrm>
        </p:spPr>
        <p:txBody>
          <a:bodyPr/>
          <a:lstStyle/>
          <a:p>
            <a:r>
              <a:rPr lang="ru-RU" dirty="0" smtClean="0">
                <a:solidFill>
                  <a:srgbClr val="360D89"/>
                </a:solidFill>
              </a:rPr>
              <a:t>Футуризм</a:t>
            </a:r>
            <a:endParaRPr lang="ru-RU" dirty="0">
              <a:solidFill>
                <a:srgbClr val="360D89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214282" y="1714488"/>
            <a:ext cx="2528918" cy="441167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Д. </a:t>
            </a:r>
            <a:r>
              <a:rPr lang="ru-RU" sz="2400" dirty="0" err="1" smtClean="0"/>
              <a:t>Бурлюк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err="1" smtClean="0"/>
              <a:t>В.Хлебниов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А. Крученых,</a:t>
            </a:r>
            <a:br>
              <a:rPr lang="ru-RU" sz="2400" dirty="0" smtClean="0"/>
            </a:br>
            <a:r>
              <a:rPr lang="ru-RU" sz="2400" dirty="0" smtClean="0"/>
              <a:t> В. Каменский</a:t>
            </a:r>
            <a:br>
              <a:rPr lang="ru-RU" sz="2400" dirty="0" smtClean="0"/>
            </a:br>
            <a:r>
              <a:rPr lang="ru-RU" sz="2400" dirty="0" smtClean="0"/>
              <a:t>В. Маяковский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“Пощечина общественному вкусу”, вышедшая в свет в 1912г. 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Они не принимали буржуазно – дворянского искусства, выступали против символизма и акмеизма и ставили своей задачей совершить “революцию в искусстве”. Но бунт футуристов против буржуазно – дворянской культуры был несостоятельным: они выступали за аполитичное, “свободное искусство”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В. </a:t>
            </a:r>
            <a:r>
              <a:rPr lang="ru-RU" smtClean="0"/>
              <a:t>Хлебников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cap="all" dirty="0" smtClean="0"/>
              <a:t>ЗАКЛЯТИЕ СМЕХОМ</a:t>
            </a:r>
          </a:p>
          <a:p>
            <a:r>
              <a:rPr lang="ru-RU" dirty="0" smtClean="0"/>
              <a:t>О, рассмейтесь, смехачи! О, засмейтесь, смехачи! Что смеются смехами, что </a:t>
            </a:r>
            <a:r>
              <a:rPr lang="ru-RU" dirty="0" err="1" smtClean="0"/>
              <a:t>смеянствуют</a:t>
            </a:r>
            <a:r>
              <a:rPr lang="ru-RU" dirty="0" smtClean="0"/>
              <a:t> </a:t>
            </a:r>
            <a:r>
              <a:rPr lang="ru-RU" dirty="0" err="1" smtClean="0"/>
              <a:t>смеяльно</a:t>
            </a:r>
            <a:r>
              <a:rPr lang="ru-RU" dirty="0" smtClean="0"/>
              <a:t>, О, засмейтесь </a:t>
            </a:r>
            <a:r>
              <a:rPr lang="ru-RU" dirty="0" err="1" smtClean="0"/>
              <a:t>усмеяльно</a:t>
            </a:r>
            <a:r>
              <a:rPr lang="ru-RU" dirty="0" smtClean="0"/>
              <a:t>! О, </a:t>
            </a:r>
            <a:r>
              <a:rPr lang="ru-RU" dirty="0" err="1" smtClean="0"/>
              <a:t>рассмешищ</a:t>
            </a:r>
            <a:r>
              <a:rPr lang="ru-RU" dirty="0" smtClean="0"/>
              <a:t> </a:t>
            </a:r>
            <a:r>
              <a:rPr lang="ru-RU" dirty="0" err="1" smtClean="0"/>
              <a:t>надсмеяльных</a:t>
            </a:r>
            <a:r>
              <a:rPr lang="ru-RU" dirty="0" smtClean="0"/>
              <a:t> - смех </a:t>
            </a:r>
            <a:r>
              <a:rPr lang="ru-RU" dirty="0" err="1" smtClean="0"/>
              <a:t>усмейных</a:t>
            </a:r>
            <a:r>
              <a:rPr lang="ru-RU" dirty="0" smtClean="0"/>
              <a:t> смехачей! О, </a:t>
            </a:r>
            <a:r>
              <a:rPr lang="ru-RU" dirty="0" err="1" smtClean="0"/>
              <a:t>иссмейся</a:t>
            </a:r>
            <a:r>
              <a:rPr lang="ru-RU" dirty="0" smtClean="0"/>
              <a:t> </a:t>
            </a:r>
            <a:r>
              <a:rPr lang="ru-RU" dirty="0" err="1" smtClean="0"/>
              <a:t>рассмеяльно</a:t>
            </a:r>
            <a:r>
              <a:rPr lang="ru-RU" dirty="0" smtClean="0"/>
              <a:t>, смех </a:t>
            </a:r>
            <a:r>
              <a:rPr lang="ru-RU" dirty="0" err="1" smtClean="0"/>
              <a:t>надсмейных</a:t>
            </a:r>
            <a:r>
              <a:rPr lang="ru-RU" dirty="0" smtClean="0"/>
              <a:t> </a:t>
            </a:r>
            <a:r>
              <a:rPr lang="ru-RU" dirty="0" err="1" smtClean="0"/>
              <a:t>смеячей</a:t>
            </a:r>
            <a:r>
              <a:rPr lang="ru-RU" dirty="0" smtClean="0"/>
              <a:t>! </a:t>
            </a:r>
            <a:r>
              <a:rPr lang="ru-RU" dirty="0" err="1" smtClean="0"/>
              <a:t>См</a:t>
            </a:r>
            <a:r>
              <a:rPr lang="ru-RU" b="1" dirty="0" err="1" smtClean="0"/>
              <a:t>е</a:t>
            </a:r>
            <a:r>
              <a:rPr lang="ru-RU" dirty="0" err="1" smtClean="0"/>
              <a:t>йево</a:t>
            </a:r>
            <a:r>
              <a:rPr lang="ru-RU" dirty="0" smtClean="0"/>
              <a:t>, </a:t>
            </a:r>
            <a:r>
              <a:rPr lang="ru-RU" dirty="0" err="1" smtClean="0"/>
              <a:t>см</a:t>
            </a:r>
            <a:r>
              <a:rPr lang="ru-RU" b="1" dirty="0" err="1" smtClean="0"/>
              <a:t>е</a:t>
            </a:r>
            <a:r>
              <a:rPr lang="ru-RU" dirty="0" err="1" smtClean="0"/>
              <a:t>йево</a:t>
            </a:r>
            <a:r>
              <a:rPr lang="ru-RU" dirty="0" smtClean="0"/>
              <a:t>! </a:t>
            </a:r>
            <a:r>
              <a:rPr lang="ru-RU" dirty="0" err="1" smtClean="0"/>
              <a:t>Усмей</a:t>
            </a:r>
            <a:r>
              <a:rPr lang="ru-RU" dirty="0" smtClean="0"/>
              <a:t>, осмей, </a:t>
            </a:r>
            <a:r>
              <a:rPr lang="ru-RU" dirty="0" err="1" smtClean="0"/>
              <a:t>смешики</a:t>
            </a:r>
            <a:r>
              <a:rPr lang="ru-RU" dirty="0" smtClean="0"/>
              <a:t>, </a:t>
            </a:r>
            <a:r>
              <a:rPr lang="ru-RU" dirty="0" err="1" smtClean="0"/>
              <a:t>смешики</a:t>
            </a:r>
            <a:r>
              <a:rPr lang="ru-RU" dirty="0" smtClean="0"/>
              <a:t>! </a:t>
            </a:r>
            <a:r>
              <a:rPr lang="ru-RU" dirty="0" err="1" smtClean="0"/>
              <a:t>Смеюнчики</a:t>
            </a:r>
            <a:r>
              <a:rPr lang="ru-RU" dirty="0" smtClean="0"/>
              <a:t>, </a:t>
            </a:r>
            <a:r>
              <a:rPr lang="ru-RU" dirty="0" err="1" smtClean="0"/>
              <a:t>смеюнчики</a:t>
            </a:r>
            <a:r>
              <a:rPr lang="ru-RU" dirty="0" smtClean="0"/>
              <a:t>. О, рассмейтесь, смехачи! О, засмейтесь, смехачи!</a:t>
            </a:r>
          </a:p>
          <a:p>
            <a:r>
              <a:rPr lang="ru-RU" i="1" dirty="0" smtClean="0"/>
              <a:t>&lt;1908-1909&gt;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Для мира Россия стала символом революции, в стране происходили глобальные перемены, гибель устоявшихся за века духовных ценностей и идеалов. Но за этой болью стоит и восторг Возрождения русской поэзии, новая жизнь, новые образы, новые имена – они вошли в сокровищницу русской и мировой литературы.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Исторические события начала 20 века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Русско-японская война 1904-1905-гг.</a:t>
            </a:r>
          </a:p>
          <a:p>
            <a:pPr lvl="0"/>
            <a:r>
              <a:rPr lang="ru-RU" dirty="0" smtClean="0"/>
              <a:t>Первая буржуазно-демократическая революция в 1905 году.</a:t>
            </a:r>
          </a:p>
          <a:p>
            <a:pPr lvl="0"/>
            <a:r>
              <a:rPr lang="ru-RU" dirty="0" smtClean="0"/>
              <a:t>Февральская революция в 1917 году. Начало катастрофы.</a:t>
            </a:r>
          </a:p>
          <a:p>
            <a:r>
              <a:rPr lang="ru-RU" dirty="0" smtClean="0"/>
              <a:t>Первая мировая война 1914-1919 годов. Война, которая по жестокости и числу жертв, превзошла все предыдущие войны.</a:t>
            </a:r>
          </a:p>
          <a:p>
            <a:pPr lvl="0"/>
            <a:r>
              <a:rPr lang="ru-RU" dirty="0" smtClean="0"/>
              <a:t>Октябрьская революция 1917 года. Страна рухнула в пропасть, прервались вековые традиции.</a:t>
            </a:r>
          </a:p>
          <a:p>
            <a:pPr lvl="0"/>
            <a:r>
              <a:rPr lang="ru-RU" dirty="0" smtClean="0"/>
              <a:t>Гражданская война </a:t>
            </a:r>
            <a:r>
              <a:rPr lang="ru-RU" dirty="0" smtClean="0"/>
              <a:t>1918-1921 </a:t>
            </a:r>
            <a:r>
              <a:rPr lang="ru-RU" dirty="0" smtClean="0"/>
              <a:t>годов. Война, открывающая одну из самых кровавых страниц российской истории.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Журналистика начала 20 века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“ В нашем отечестве внимание общества раскололось на три части и фиксируется на богоискательстве, порнографии и атлетической борьбе”,- писал в 1909г. Журналист А.Яблоновский.</a:t>
            </a:r>
            <a:endParaRPr lang="ru-RU" dirty="0"/>
          </a:p>
        </p:txBody>
      </p:sp>
      <p:pic>
        <p:nvPicPr>
          <p:cNvPr id="1026" name="Picture 2" descr="C:\Users\User\Downloads\женщины начала 20 век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143380"/>
            <a:ext cx="4248125" cy="2562768"/>
          </a:xfrm>
          <a:prstGeom prst="rect">
            <a:avLst/>
          </a:prstGeom>
          <a:noFill/>
        </p:spPr>
      </p:pic>
      <p:pic>
        <p:nvPicPr>
          <p:cNvPr id="1027" name="Picture 3" descr="C:\Users\User\Downloads\женщина в брюках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214422"/>
            <a:ext cx="4286280" cy="2854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360D89"/>
                </a:solidFill>
              </a:rPr>
              <a:t>А. Блок «Незнакомка»</a:t>
            </a:r>
            <a:endParaRPr lang="ru-RU" b="1" dirty="0">
              <a:solidFill>
                <a:srgbClr val="360D8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И каждый вечер, в час назначенный,</a:t>
            </a:r>
          </a:p>
          <a:p>
            <a:r>
              <a:rPr lang="ru-RU" dirty="0" smtClean="0"/>
              <a:t>(Иль это только снится мне?)</a:t>
            </a:r>
          </a:p>
          <a:p>
            <a:r>
              <a:rPr lang="ru-RU" dirty="0" smtClean="0"/>
              <a:t>Девичий стан, шелками схваченный,</a:t>
            </a:r>
          </a:p>
          <a:p>
            <a:r>
              <a:rPr lang="ru-RU" dirty="0" smtClean="0"/>
              <a:t>В туманном движется окне.</a:t>
            </a:r>
          </a:p>
          <a:p>
            <a:endParaRPr lang="ru-RU" dirty="0" smtClean="0"/>
          </a:p>
          <a:p>
            <a:r>
              <a:rPr lang="ru-RU" dirty="0" smtClean="0"/>
              <a:t> И медленно, пройдя меж пьяными,</a:t>
            </a:r>
          </a:p>
          <a:p>
            <a:r>
              <a:rPr lang="ru-RU" dirty="0" smtClean="0"/>
              <a:t>Всегда без спутников, одна,</a:t>
            </a:r>
          </a:p>
          <a:p>
            <a:r>
              <a:rPr lang="ru-RU" dirty="0" smtClean="0"/>
              <a:t>Дыша духами и туманами,</a:t>
            </a:r>
          </a:p>
          <a:p>
            <a:r>
              <a:rPr lang="ru-RU" dirty="0" smtClean="0"/>
              <a:t>Она садится у окна. </a:t>
            </a:r>
          </a:p>
          <a:p>
            <a:endParaRPr lang="ru-RU" dirty="0" smtClean="0"/>
          </a:p>
          <a:p>
            <a:r>
              <a:rPr lang="ru-RU" dirty="0" smtClean="0"/>
              <a:t>И веют древними </a:t>
            </a:r>
            <a:r>
              <a:rPr lang="ru-RU" dirty="0" err="1" smtClean="0"/>
              <a:t>поверьямиЕе</a:t>
            </a:r>
            <a:r>
              <a:rPr lang="ru-RU" dirty="0" smtClean="0"/>
              <a:t> упругие шелка,</a:t>
            </a:r>
          </a:p>
          <a:p>
            <a:r>
              <a:rPr lang="ru-RU" dirty="0" smtClean="0"/>
              <a:t>И шляпа с траурными перьями,</a:t>
            </a:r>
          </a:p>
          <a:p>
            <a:r>
              <a:rPr lang="ru-RU" dirty="0" smtClean="0"/>
              <a:t>И в кольцах узкая рука. </a:t>
            </a:r>
          </a:p>
          <a:p>
            <a:endParaRPr lang="ru-RU" dirty="0" smtClean="0"/>
          </a:p>
          <a:p>
            <a:r>
              <a:rPr lang="ru-RU" dirty="0" smtClean="0"/>
              <a:t>И странной близостью закованный,</a:t>
            </a:r>
          </a:p>
          <a:p>
            <a:r>
              <a:rPr lang="ru-RU" dirty="0" smtClean="0"/>
              <a:t>Смотрю за темную вуаль,</a:t>
            </a:r>
          </a:p>
          <a:p>
            <a:r>
              <a:rPr lang="ru-RU" dirty="0" smtClean="0"/>
              <a:t>И вижу берег очарованный</a:t>
            </a:r>
          </a:p>
          <a:p>
            <a:r>
              <a:rPr lang="ru-RU" dirty="0" smtClean="0"/>
              <a:t>И очарованную даль. </a:t>
            </a:r>
            <a:endParaRPr lang="ru-RU" dirty="0"/>
          </a:p>
        </p:txBody>
      </p:sp>
      <p:pic>
        <p:nvPicPr>
          <p:cNvPr id="3074" name="Picture 2" descr="C:\Users\User\Downloads\незнакомк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142984"/>
            <a:ext cx="3947837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60D89"/>
                </a:solidFill>
              </a:rPr>
              <a:t>«Мода идёт на войну…» Коко </a:t>
            </a:r>
            <a:r>
              <a:rPr lang="ru-RU" b="1" dirty="0" err="1" smtClean="0">
                <a:solidFill>
                  <a:srgbClr val="360D89"/>
                </a:solidFill>
              </a:rPr>
              <a:t>Шанель</a:t>
            </a:r>
            <a:endParaRPr lang="ru-RU" b="1" dirty="0">
              <a:solidFill>
                <a:srgbClr val="360D89"/>
              </a:solidFill>
            </a:endParaRPr>
          </a:p>
        </p:txBody>
      </p:sp>
      <p:pic>
        <p:nvPicPr>
          <p:cNvPr id="2050" name="Picture 2" descr="C:\Users\User\Downloads\коко шанель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301625" y="1765458"/>
            <a:ext cx="8504238" cy="40954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ownloads\соловьё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2811" y="3982468"/>
            <a:ext cx="1881189" cy="2875532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Фридрих Ницше – немецкий философ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Владимир Соловьёв – русский философ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Противник христианства с его “рабской моралью”, Ницше выдвинул идею “сверхчеловека”: “Бог умер! На смену ему пришел сверхчеловек!” </a:t>
            </a:r>
            <a:endParaRPr lang="ru-RU" sz="18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3438" y="2214554"/>
            <a:ext cx="4357718" cy="4079021"/>
          </a:xfrm>
        </p:spPr>
        <p:txBody>
          <a:bodyPr>
            <a:normAutofit/>
          </a:bodyPr>
          <a:lstStyle/>
          <a:p>
            <a:r>
              <a:rPr lang="ru-RU" dirty="0" smtClean="0"/>
              <a:t>“</a:t>
            </a:r>
            <a:r>
              <a:rPr lang="ru-RU" sz="1900" dirty="0" smtClean="0"/>
              <a:t>идеи Ницше – это единственное, с чем надо считаться как с глубокой опасностью, грозящей религиозной культуре”. По Соловьёву, истинная цель исторического процесса состоит в том, чтобы каждый стал подобным Христу, т.е. Богочеловеком.</a:t>
            </a:r>
            <a:endParaRPr lang="ru-RU" sz="19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360D89"/>
                </a:solidFill>
              </a:rPr>
              <a:t>Философия начала 20 века</a:t>
            </a:r>
            <a:endParaRPr lang="ru-RU" b="1" dirty="0">
              <a:solidFill>
                <a:srgbClr val="360D89"/>
              </a:solidFill>
            </a:endParaRPr>
          </a:p>
        </p:txBody>
      </p:sp>
      <p:pic>
        <p:nvPicPr>
          <p:cNvPr id="4100" name="Picture 4" descr="C:\Users\User\Downloads\ницш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3956505"/>
            <a:ext cx="2000264" cy="27134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360D89"/>
                </a:solidFill>
              </a:rPr>
              <a:t>Модернизм на рубеже веков</a:t>
            </a:r>
            <a:endParaRPr lang="ru-RU" b="1" dirty="0">
              <a:solidFill>
                <a:srgbClr val="360D89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type="body" idx="2"/>
          </p:nvPr>
        </p:nvSpPr>
        <p:spPr>
          <a:xfrm>
            <a:off x="142844" y="1928802"/>
            <a:ext cx="2928958" cy="4500594"/>
          </a:xfrm>
        </p:spPr>
        <p:txBody>
          <a:bodyPr>
            <a:noAutofit/>
          </a:bodyPr>
          <a:lstStyle/>
          <a:p>
            <a:r>
              <a:rPr lang="ru-RU" sz="2400" dirty="0" err="1" smtClean="0">
                <a:solidFill>
                  <a:srgbClr val="360D89"/>
                </a:solidFill>
              </a:rPr>
              <a:t>Д.С.МережковскийК.Д.Бальмонт</a:t>
            </a:r>
            <a:r>
              <a:rPr lang="ru-RU" sz="2400" dirty="0" smtClean="0">
                <a:solidFill>
                  <a:srgbClr val="360D89"/>
                </a:solidFill>
              </a:rPr>
              <a:t> В.Я.Брюсов </a:t>
            </a:r>
          </a:p>
          <a:p>
            <a:r>
              <a:rPr lang="ru-RU" sz="2400" dirty="0" smtClean="0">
                <a:solidFill>
                  <a:srgbClr val="360D89"/>
                </a:solidFill>
              </a:rPr>
              <a:t>Ф.Сологуб З.Н.Гиппиус И.Ф.Анненский</a:t>
            </a:r>
          </a:p>
          <a:p>
            <a:r>
              <a:rPr lang="ru-RU" sz="2400" dirty="0" smtClean="0">
                <a:solidFill>
                  <a:srgbClr val="360D89"/>
                </a:solidFill>
              </a:rPr>
              <a:t>М.А.Волошин.</a:t>
            </a:r>
            <a:endParaRPr lang="ru-RU" sz="2400" dirty="0">
              <a:solidFill>
                <a:srgbClr val="360D8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928926" y="500042"/>
            <a:ext cx="6072230" cy="621510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360D89"/>
                </a:solidFill>
              </a:rPr>
              <a:t>“Модернизм” (от французского слова </a:t>
            </a:r>
            <a:r>
              <a:rPr lang="ru-RU" dirty="0" err="1" smtClean="0">
                <a:solidFill>
                  <a:srgbClr val="360D89"/>
                </a:solidFill>
              </a:rPr>
              <a:t>moderne</a:t>
            </a:r>
            <a:r>
              <a:rPr lang="ru-RU" dirty="0" smtClean="0">
                <a:solidFill>
                  <a:srgbClr val="360D89"/>
                </a:solidFill>
              </a:rPr>
              <a:t> – “современный”).</a:t>
            </a:r>
          </a:p>
          <a:p>
            <a:r>
              <a:rPr lang="ru-RU" dirty="0" smtClean="0">
                <a:solidFill>
                  <a:srgbClr val="360D89"/>
                </a:solidFill>
              </a:rPr>
              <a:t>«Серебряный век». Поэзия стала полновластной царицей нового времени. По аналогии с золотым веком русской литературы Н.Бердяев назвал этот период “серебряным веком” русской поэзии. Русская поэзия переживает свое второе рождение, свой – Ренессанс!</a:t>
            </a:r>
          </a:p>
          <a:p>
            <a:r>
              <a:rPr lang="ru-RU" dirty="0" smtClean="0">
                <a:solidFill>
                  <a:srgbClr val="360D89"/>
                </a:solidFill>
              </a:rPr>
              <a:t>Символистам присвоили кличку “декаденты” (“упадочники”).</a:t>
            </a:r>
          </a:p>
          <a:p>
            <a:endParaRPr lang="ru-RU" dirty="0" smtClean="0">
              <a:solidFill>
                <a:srgbClr val="360D89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Валерий Брюсов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Ночью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Дремлет Москва, словно самка спящего страуса,</a:t>
            </a:r>
            <a:br>
              <a:rPr lang="ru-RU" dirty="0" smtClean="0"/>
            </a:br>
            <a:r>
              <a:rPr lang="ru-RU" dirty="0" smtClean="0"/>
              <a:t>Грязные крылья по темной почве раскинуты,</a:t>
            </a:r>
            <a:br>
              <a:rPr lang="ru-RU" dirty="0" smtClean="0"/>
            </a:br>
            <a:r>
              <a:rPr lang="ru-RU" dirty="0" smtClean="0"/>
              <a:t>Кругло-тяжелые веки безжизненно сдвинуты,</a:t>
            </a:r>
            <a:br>
              <a:rPr lang="ru-RU" dirty="0" smtClean="0"/>
            </a:br>
            <a:r>
              <a:rPr lang="ru-RU" dirty="0" smtClean="0"/>
              <a:t>Тянется шея - беззвучная, черная Яуза.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Чуешь себя в африканской пустыне на роздыхе.</a:t>
            </a:r>
            <a:br>
              <a:rPr lang="ru-RU" dirty="0" smtClean="0"/>
            </a:br>
            <a:r>
              <a:rPr lang="ru-RU" dirty="0" smtClean="0"/>
              <a:t>Чу! что за шум? не летят ли арабские всадники?</a:t>
            </a:r>
            <a:br>
              <a:rPr lang="ru-RU" dirty="0" smtClean="0"/>
            </a:br>
            <a:r>
              <a:rPr lang="ru-RU" dirty="0" smtClean="0"/>
              <a:t>Нет! качая грузными крыльями в воздухе,</a:t>
            </a:r>
            <a:br>
              <a:rPr lang="ru-RU" dirty="0" smtClean="0"/>
            </a:br>
            <a:r>
              <a:rPr lang="ru-RU" dirty="0" smtClean="0"/>
              <a:t>То приближаются хищные птицы - стервятники.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Падали запах знаком крылатым разбойникам,</a:t>
            </a:r>
            <a:br>
              <a:rPr lang="ru-RU" dirty="0" smtClean="0"/>
            </a:br>
            <a:r>
              <a:rPr lang="ru-RU" dirty="0" smtClean="0"/>
              <a:t>Грозен голос близкого к жизни возмездия.</a:t>
            </a:r>
            <a:br>
              <a:rPr lang="ru-RU" dirty="0" smtClean="0"/>
            </a:br>
            <a:r>
              <a:rPr lang="ru-RU" dirty="0" smtClean="0"/>
              <a:t>Встанешь, глядишь... а они все кружат над покойником,</a:t>
            </a:r>
            <a:br>
              <a:rPr lang="ru-RU" dirty="0" smtClean="0"/>
            </a:br>
            <a:r>
              <a:rPr lang="ru-RU" dirty="0" smtClean="0"/>
              <a:t>В небе ж тропическом ярко сверкают созвездия.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28600"/>
            <a:ext cx="8643998" cy="105726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360D89"/>
                </a:solidFill>
              </a:rPr>
              <a:t>Младосимволисты</a:t>
            </a:r>
            <a:r>
              <a:rPr lang="ru-RU" b="1" dirty="0" smtClean="0">
                <a:solidFill>
                  <a:srgbClr val="360D89"/>
                </a:solidFill>
              </a:rPr>
              <a:t>. Петербург, начало 1900-ых годов.</a:t>
            </a:r>
            <a:endParaRPr lang="ru-RU" b="1" dirty="0">
              <a:solidFill>
                <a:srgbClr val="360D8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Андрей Белый</a:t>
            </a:r>
          </a:p>
          <a:p>
            <a:r>
              <a:rPr lang="ru-RU" dirty="0" smtClean="0"/>
              <a:t>Вячеслав Иванов</a:t>
            </a:r>
          </a:p>
          <a:p>
            <a:r>
              <a:rPr lang="ru-RU" dirty="0" smtClean="0"/>
              <a:t>Александр Блок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4267200" cy="527211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Петербургский символизм не казался столь вызывающим, как московский. И символы были прозрачнее, и язык традиционнее, и “упадничество” не возводилось в доблесть. К началу XX в. даже предельно суровые критики должны были признать: символизм, сформировав величайшую культуру стиха, научил поэтов с равной уверенностью пользоваться старыми, классическими формами, внутренними созвучиями.</a:t>
            </a:r>
          </a:p>
          <a:p>
            <a:r>
              <a:rPr lang="ru-RU" dirty="0" smtClean="0"/>
              <a:t>Считается, что к 1910 году символизм исчерпал себя.</a:t>
            </a:r>
            <a:endParaRPr lang="ru-RU" dirty="0"/>
          </a:p>
        </p:txBody>
      </p:sp>
      <p:pic>
        <p:nvPicPr>
          <p:cNvPr id="7172" name="Picture 4" descr="https://image.jimcdn.com/app/cms/image/transf/none/path/s9452de51db0290dc/image/iae32ed69ef3334f4/version/1447944311/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428868"/>
            <a:ext cx="1952776" cy="2571768"/>
          </a:xfrm>
          <a:prstGeom prst="rect">
            <a:avLst/>
          </a:prstGeom>
          <a:noFill/>
        </p:spPr>
      </p:pic>
      <p:pic>
        <p:nvPicPr>
          <p:cNvPr id="7174" name="Picture 6" descr="https://botan.cc/prepod/_bloks/pic/sq8o3da-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143248"/>
            <a:ext cx="2214579" cy="29527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102</TotalTime>
  <Words>659</Words>
  <PresentationFormat>Экран (4:3)</PresentationFormat>
  <Paragraphs>77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Официальная</vt:lpstr>
      <vt:lpstr>Литература 20 века – литература многообразия, противоречий</vt:lpstr>
      <vt:lpstr>Исторические события начала 20 века</vt:lpstr>
      <vt:lpstr>Журналистика начала 20 века</vt:lpstr>
      <vt:lpstr>А. Блок «Незнакомка»</vt:lpstr>
      <vt:lpstr>«Мода идёт на войну…» Коко Шанель</vt:lpstr>
      <vt:lpstr>Философия начала 20 века</vt:lpstr>
      <vt:lpstr>Модернизм на рубеже веков</vt:lpstr>
      <vt:lpstr>Валерий Брюсов</vt:lpstr>
      <vt:lpstr>Младосимволисты. Петербург, начало 1900-ых годов.</vt:lpstr>
      <vt:lpstr>Акмеизм</vt:lpstr>
      <vt:lpstr>А. Ахматова</vt:lpstr>
      <vt:lpstr>Футуризм</vt:lpstr>
      <vt:lpstr>В. Хлебников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13</cp:revision>
  <dcterms:created xsi:type="dcterms:W3CDTF">2017-09-06T18:23:37Z</dcterms:created>
  <dcterms:modified xsi:type="dcterms:W3CDTF">2020-09-04T01:41:26Z</dcterms:modified>
</cp:coreProperties>
</file>