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0" r:id="rId11"/>
    <p:sldId id="265" r:id="rId12"/>
    <p:sldId id="276" r:id="rId13"/>
    <p:sldId id="266" r:id="rId14"/>
    <p:sldId id="277" r:id="rId15"/>
    <p:sldId id="274" r:id="rId16"/>
    <p:sldId id="275" r:id="rId17"/>
    <p:sldId id="278" r:id="rId18"/>
    <p:sldId id="281" r:id="rId19"/>
    <p:sldId id="282" r:id="rId20"/>
    <p:sldId id="283" r:id="rId21"/>
    <p:sldId id="279" r:id="rId22"/>
    <p:sldId id="284" r:id="rId23"/>
    <p:sldId id="286" r:id="rId24"/>
    <p:sldId id="287" r:id="rId25"/>
    <p:sldId id="288" r:id="rId26"/>
    <p:sldId id="289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7" autoAdjust="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DF676-6FC9-41FF-B9DE-A4CD7504F2CB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3E6D7-A6C0-4540-8D7F-05C7EF0C63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87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" y="-14335"/>
            <a:ext cx="9163113" cy="687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684584" y="4581128"/>
            <a:ext cx="1018453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Правила поведения на железной дороге</a:t>
            </a:r>
            <a:endParaRPr lang="ru-RU" sz="6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204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894" y="836712"/>
            <a:ext cx="4152530" cy="482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0714" y="1484784"/>
            <a:ext cx="33843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ru-RU" sz="2200" b="1" dirty="0" smtClean="0"/>
              <a:t>Не переходи пути в неустановленных местах.</a:t>
            </a:r>
          </a:p>
          <a:p>
            <a:endParaRPr lang="ru-RU" sz="2200" b="1" dirty="0"/>
          </a:p>
          <a:p>
            <a:pPr marL="342900" indent="-342900">
              <a:buBlip>
                <a:blip r:embed="rId3"/>
              </a:buBlip>
            </a:pPr>
            <a:r>
              <a:rPr lang="ru-RU" sz="2200" b="1" dirty="0" smtClean="0"/>
              <a:t>У поезда очень высокая скорость, он не сможет остановиться мгновенно! </a:t>
            </a:r>
            <a:r>
              <a:rPr lang="ru-RU" sz="2200" b="1" dirty="0"/>
              <a:t>Т</a:t>
            </a:r>
            <a:r>
              <a:rPr lang="ru-RU" sz="2200" b="1" dirty="0" smtClean="0"/>
              <a:t>ормозной путь ,в </a:t>
            </a:r>
            <a:r>
              <a:rPr lang="ru-RU" sz="2200" b="1" dirty="0"/>
              <a:t>среднем </a:t>
            </a:r>
            <a:r>
              <a:rPr lang="ru-RU" sz="2200" b="1" dirty="0" smtClean="0"/>
              <a:t>,составляет </a:t>
            </a:r>
            <a:r>
              <a:rPr lang="ru-RU" sz="2200" b="1" dirty="0"/>
              <a:t>около тысячи </a:t>
            </a:r>
            <a:r>
              <a:rPr lang="ru-RU" sz="2200" b="1" dirty="0" smtClean="0"/>
              <a:t>метров!</a:t>
            </a:r>
          </a:p>
          <a:p>
            <a:endParaRPr lang="ru-RU" sz="2400" b="1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958" y="116632"/>
            <a:ext cx="8712968" cy="86409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</a:rPr>
              <a:t>Правила поведения на железной дороге</a:t>
            </a:r>
            <a:endParaRPr lang="ru-RU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24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844896"/>
            <a:ext cx="4248472" cy="52029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1331" y="1213300"/>
            <a:ext cx="423891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Blip>
                <a:blip r:embed="rId3"/>
              </a:buBlip>
            </a:pPr>
            <a:r>
              <a:rPr lang="ru-RU" sz="2200" b="1" dirty="0" smtClean="0"/>
              <a:t>Не поднимайся на крыши вагонов поездов!</a:t>
            </a:r>
          </a:p>
          <a:p>
            <a:pPr marL="342900" indent="-342900">
              <a:buClr>
                <a:schemeClr val="accent1"/>
              </a:buClr>
              <a:buBlip>
                <a:blip r:embed="rId3"/>
              </a:buBlip>
            </a:pPr>
            <a:endParaRPr lang="ru-RU" sz="2200" b="1" dirty="0" smtClean="0"/>
          </a:p>
          <a:p>
            <a:pPr marL="342900" indent="-342900">
              <a:buClr>
                <a:schemeClr val="accent1"/>
              </a:buClr>
              <a:buBlip>
                <a:blip r:embed="rId3"/>
              </a:buBlip>
            </a:pPr>
            <a:r>
              <a:rPr lang="ru-RU" sz="2200" b="1" dirty="0" smtClean="0"/>
              <a:t>Напряжение линий электропередачи железной дороги составляет около 27500 вольт, для сравнения – электрическая розетка в доме имеет напряжение 220 вольт. Приблизившись к контактному проводу на расстояние менее 2 метров человек может получить смертельный ожог .</a:t>
            </a:r>
          </a:p>
        </p:txBody>
      </p:sp>
    </p:spTree>
    <p:extLst>
      <p:ext uri="{BB962C8B-B14F-4D97-AF65-F5344CB8AC3E}">
        <p14:creationId xmlns:p14="http://schemas.microsoft.com/office/powerpoint/2010/main" val="343586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1628800"/>
            <a:ext cx="42389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Blip>
                <a:blip r:embed="rId2"/>
              </a:buBlip>
            </a:pPr>
            <a:r>
              <a:rPr lang="ru-RU" sz="2400" b="1" dirty="0" smtClean="0"/>
              <a:t>Не поднимайся на опоры и специальные конструкции контактной сети и воздушных линий и искусственных сооружений!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42" y="401107"/>
            <a:ext cx="3969998" cy="5452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3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6672"/>
            <a:ext cx="4493190" cy="5568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1840" y="1052736"/>
            <a:ext cx="44603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ru-RU" sz="2400" b="1" dirty="0" smtClean="0"/>
              <a:t>Не подлезай под пассажирскими платформами и железнодорожным подвижным составом!</a:t>
            </a:r>
          </a:p>
          <a:p>
            <a:endParaRPr lang="ru-RU" sz="2400" b="1" dirty="0" smtClean="0"/>
          </a:p>
          <a:p>
            <a:pPr marL="342900" indent="-342900">
              <a:buBlip>
                <a:blip r:embed="rId3"/>
              </a:buBlip>
            </a:pPr>
            <a:r>
              <a:rPr lang="ru-RU" sz="2400" b="1" dirty="0" smtClean="0"/>
              <a:t>Не перелезай через </a:t>
            </a:r>
            <a:r>
              <a:rPr lang="ru-RU" sz="2400" b="1" dirty="0" err="1" smtClean="0"/>
              <a:t>автосцепные</a:t>
            </a:r>
            <a:r>
              <a:rPr lang="ru-RU" sz="2400" b="1" dirty="0" smtClean="0"/>
              <a:t> устройства между вагонами!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93551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836712"/>
            <a:ext cx="3890941" cy="4953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9569" y="1052736"/>
            <a:ext cx="41928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ru-RU" sz="2400" b="1" dirty="0" smtClean="0"/>
              <a:t>Не прыгай с пассажирской платформы на железнодорожные пути!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1889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73642"/>
            <a:ext cx="4910027" cy="5547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69569" y="1052736"/>
            <a:ext cx="41928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ru-RU" sz="2400" b="1" dirty="0" smtClean="0"/>
              <a:t>Не заходи за линию безопасности у края пассажирской платформы!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2341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1" y="1052736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ru-RU" sz="2400" b="1" dirty="0" smtClean="0"/>
              <a:t>Не устраивай на платформе подвижные игры!</a:t>
            </a:r>
            <a:endParaRPr lang="ru-RU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584482"/>
            <a:ext cx="4752527" cy="5148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8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041581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ru-RU" sz="2400" b="1" dirty="0" smtClean="0"/>
              <a:t>Не находись в состоянии алкогольного, токсического или наркотического опьянения!</a:t>
            </a:r>
            <a:endParaRPr lang="ru-RU" sz="2400" b="1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10208"/>
            <a:ext cx="2449511" cy="26279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727" y="3366846"/>
            <a:ext cx="2520279" cy="25202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18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1052736"/>
            <a:ext cx="3384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ru-RU" sz="2400" b="1" dirty="0" smtClean="0"/>
              <a:t>Не используй наушники и мобильные телефоны при переходе через железнодорожные пути!</a:t>
            </a:r>
            <a:endParaRPr lang="ru-RU" sz="24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764704"/>
            <a:ext cx="4248472" cy="5124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53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05" y="764704"/>
            <a:ext cx="5021358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05" y="3068960"/>
            <a:ext cx="5021358" cy="2333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1052736"/>
            <a:ext cx="34166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ru-RU" sz="2400" b="1" dirty="0" smtClean="0"/>
              <a:t>Не делай </a:t>
            </a:r>
            <a:r>
              <a:rPr lang="ru-RU" sz="2400" b="1" dirty="0" err="1" smtClean="0"/>
              <a:t>селфи</a:t>
            </a:r>
            <a:r>
              <a:rPr lang="ru-RU" sz="2400" b="1" dirty="0" smtClean="0"/>
              <a:t> на железнодорожных путях и вагонах поездов!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207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8676456" cy="286842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Удобный </a:t>
            </a:r>
            <a:r>
              <a:rPr lang="ru-RU" b="1" dirty="0">
                <a:solidFill>
                  <a:schemeClr val="tx1"/>
                </a:solidFill>
              </a:rPr>
              <a:t>и востребованный вид транспорта, которым пользуются миллионы людей каждый день. Повышение скоростей на транспорте решило множество проблем, сократив время пребывания пассажиров в пути и доставки грузов, и в то же время породило массу опасностей для </a:t>
            </a:r>
            <a:r>
              <a:rPr lang="ru-RU" b="1" dirty="0" smtClean="0">
                <a:solidFill>
                  <a:schemeClr val="tx1"/>
                </a:solidFill>
              </a:rPr>
              <a:t>человека.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2486"/>
            <a:ext cx="7632848" cy="10922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Железная дорога -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ÐÐ°ÑÑÐ¸Ð½ÐºÐ¸ Ð¿Ð¾ Ð·Ð°Ð¿ÑÐ¾ÑÑ Ð¶ÐµÐ»ÐµÐ·Ð½Ð°Ñ Ð´Ð¾ÑÐ¾Ð³Ð° Ð²Ð¾ÑÑÑÐµÐ±Ð¾Ð²Ð°Ð½Ð½ÑÐ¹ Ð²Ð¸Ð´ ÑÑÐ°Ð½ÑÐ¿Ð¾ÑÑ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96" y="3921163"/>
            <a:ext cx="4711504" cy="29368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91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pp.userapi.com/c848620/v848620540/151933/s92BAzx82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740" y="404664"/>
            <a:ext cx="4512501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pp.userapi.com/c848532/v848532540/1575ea/emqf7O7mOV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740" y="3356992"/>
            <a:ext cx="4512501" cy="2808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7504" y="1052736"/>
            <a:ext cx="34166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ru-RU" sz="2400" b="1" dirty="0" smtClean="0"/>
              <a:t>Не </a:t>
            </a:r>
            <a:r>
              <a:rPr lang="ru-RU" sz="2400" b="1" dirty="0"/>
              <a:t>цепляйтесь за движущийся железнодорожный состав, маневренные тепловозы и другие подвижные составы</a:t>
            </a:r>
            <a:r>
              <a:rPr lang="ru-RU" sz="2400" b="1" dirty="0" smtClean="0"/>
              <a:t>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4756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6711"/>
            <a:ext cx="3564048" cy="4933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1" y="620688"/>
            <a:ext cx="33843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ru-RU" sz="2400" b="1" dirty="0" smtClean="0"/>
              <a:t>Не оставляй на железнодорожных путях посторонние предметы!</a:t>
            </a:r>
            <a:endParaRPr lang="en-US" sz="2400" b="1" dirty="0" smtClean="0"/>
          </a:p>
          <a:p>
            <a:endParaRPr lang="en-US" sz="2400" b="1" dirty="0" smtClean="0"/>
          </a:p>
          <a:p>
            <a:pPr marL="342900" indent="-342900">
              <a:buBlip>
                <a:blip r:embed="rId3"/>
              </a:buBlip>
            </a:pPr>
            <a:r>
              <a:rPr lang="ru-RU" sz="2400" b="1" dirty="0"/>
              <a:t>Наложение на рельсы посторонних предметов, закидывание поездов камнями и другие противоправные действия могут повлечь за собой гибель людей.</a:t>
            </a:r>
          </a:p>
        </p:txBody>
      </p:sp>
    </p:spTree>
    <p:extLst>
      <p:ext uri="{BB962C8B-B14F-4D97-AF65-F5344CB8AC3E}">
        <p14:creationId xmlns:p14="http://schemas.microsoft.com/office/powerpoint/2010/main" val="171121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354"/>
            <a:ext cx="9163113" cy="687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9" y="116632"/>
            <a:ext cx="8856984" cy="38862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Любое постороннее вмешательство в деятельность железнодорожного транспорта незаконно, оно преследуется по закону и влечет за собой </a:t>
            </a:r>
            <a:r>
              <a:rPr lang="ru-RU" sz="3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уголовную и административную ответственность.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199342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" y="-14335"/>
            <a:ext cx="9163113" cy="687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0"/>
            <a:ext cx="7285856" cy="8640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Закрепим знания</a:t>
            </a:r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6696744" cy="11716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Объясните значение предложенных знаков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59927"/>
            <a:ext cx="2129523" cy="201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031" y="4390203"/>
            <a:ext cx="1818890" cy="18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344" y="4332100"/>
            <a:ext cx="2111307" cy="18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72526"/>
            <a:ext cx="2111307" cy="196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22" y="4332101"/>
            <a:ext cx="2116054" cy="180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22" y="1971846"/>
            <a:ext cx="2116054" cy="19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16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6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7" y="-56848"/>
            <a:ext cx="9163113" cy="687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ÐÐ°ÑÑÐ¸Ð½ÐºÐ¸ Ð¿Ð¾ Ð·Ð°Ð¿ÑÐ¾ÑÑ Ð¶ÐµÐ»ÐµÐ·Ð½Ð¾Ð´Ð¾ÑÐ¾Ð¶Ð½ÑÐµ Ð·Ð½Ð°ÐºÐ¸ Ð±ÐµÐ·Ð¾Ð¿Ð°ÑÐ½Ð¾ÑÑÐ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693171"/>
            <a:ext cx="2112169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ÐÐ°ÑÑÐ¸Ð½ÐºÐ¸ Ð¿Ð¾ Ð·Ð°Ð¿ÑÐ¾ÑÑ Ð¶ÐµÐ»ÐµÐ·Ð½Ð¾Ð´Ð¾ÑÐ¾Ð¶Ð½ÑÐµ Ð·Ð½Ð°ÐºÐ¸ Ð±ÐµÐ·Ð¾Ð¿Ð°ÑÐ½Ð¾ÑÑÐ¸ Ð¿ÐµÑÐµÑÐ¾Ð´ ÑÐµÑÐµÐ· Ð¶Ð´ Ð¿ÑÑÐ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15" y="3826918"/>
            <a:ext cx="2168039" cy="291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59320"/>
            <a:ext cx="2125466" cy="286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ÐÐ°ÑÑÐ¸Ð½ÐºÐ¸ Ð¿Ð¾ Ð·Ð°Ð¿ÑÐ¾ÑÑ Ð¶ÐµÐ»ÐµÐ·Ð½Ð¾Ð´Ð¾ÑÐ¾Ð¶Ð½ÑÐµ Ð·Ð½Ð°ÐºÐ¸ Ð±ÐµÐ·Ð¾Ð¿Ð°ÑÐ½Ð¾ÑÑÐ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93171"/>
            <a:ext cx="21431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ÐÐ°ÑÑÐ¸Ð½ÐºÐ¸ Ð¿Ð¾ Ð·Ð°Ð¿ÑÐ¾ÑÑ Ð¶ÐµÐ»ÐµÐ·Ð½Ð¾Ð´Ð¾ÑÐ¾Ð¶Ð½ÑÐµ Ð·Ð½Ð°ÐºÐ¸ Ð±ÐµÐ·Ð¾Ð¿Ð°ÑÐ½Ð¾ÑÑÐ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95" y="3879669"/>
            <a:ext cx="21431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82822"/>
            <a:ext cx="2088232" cy="286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03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pp.userapi.com/c846416/v846416039/1ca847/PAzV_17lHK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5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pp.userapi.com/c855524/v855524256/b0a2/reJ-k2yo7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58" y="0"/>
            <a:ext cx="91561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87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адим Работа\Downloads\VTKZ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13" y="4764"/>
            <a:ext cx="9163113" cy="691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Будьте внимательны и осторожны!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2965" y="5257800"/>
            <a:ext cx="9163112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>
                <a:solidFill>
                  <a:schemeClr val="bg1"/>
                </a:solidFill>
              </a:rPr>
              <a:t>Железная дорога не место                для игр!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0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80920" cy="633670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Проезд и переход граждан через железнодорожные пути допускается только в установленных и оборудованных для этого местах.</a:t>
            </a:r>
          </a:p>
          <a:p>
            <a:r>
              <a:rPr lang="ru-RU" b="1" dirty="0" smtClean="0"/>
              <a:t>При проезде и переходе через железнодорожные пути гражданам необходимо пользоваться специально оборудованными для этого: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- пешеходными переходами;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- тоннелями;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- мостами;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- железнодорожными переездами;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- путепроводами;</a:t>
            </a:r>
          </a:p>
          <a:p>
            <a:r>
              <a:rPr lang="ru-RU" b="1" dirty="0" smtClean="0"/>
              <a:t>А также другими местами, обозначенными соответствующими знаками.</a:t>
            </a:r>
          </a:p>
          <a:p>
            <a:r>
              <a:rPr lang="ru-RU" b="1" dirty="0" smtClean="0"/>
              <a:t>При этом внимательно следить за сигналами, подаваемыми техническими средствами и (или) работниками железнодорожного транспорта.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9762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pp.userapi.com/c850128/v850128768/f9ed4/RqrpAInU5R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45" y="-26447"/>
            <a:ext cx="7920880" cy="59406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266718" y="5893866"/>
            <a:ext cx="940465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Пешеходный мост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999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16" y="-26447"/>
            <a:ext cx="7920880" cy="5615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266718" y="5303820"/>
            <a:ext cx="94046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Автомобильно-пешеходный путепровод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978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ttps://pp.userapi.com/c850524/v850524251/e3f8e/CE_lfR4wXu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45" y="1"/>
            <a:ext cx="7920880" cy="5585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266718" y="5303820"/>
            <a:ext cx="94046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Специально оборудованный переход через ж/д пути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502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https://pp.userapi.com/c855336/v855336251/2b9c/7T8X_KXRvt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69" y="0"/>
            <a:ext cx="7910456" cy="5303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266718" y="5303820"/>
            <a:ext cx="94046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Деревянный настил через ж/д пути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345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pp.userapi.com/c848732/v848732305/15535c/M3PH5uE22_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0" y="512676"/>
            <a:ext cx="4698637" cy="3996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p.userapi.com/c856120/v856120729/6a1f/l1IzI3hQaW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512676"/>
            <a:ext cx="4355977" cy="3996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4797152"/>
            <a:ext cx="940465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Подземный пешеходный переход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716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pp.userapi.com/c850632/v850632589/d99ce/Ri1YmhalG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7" y="-14335"/>
            <a:ext cx="9163113" cy="687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0" y="476672"/>
            <a:ext cx="8892479" cy="109614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1"/>
                </a:solidFill>
              </a:rPr>
              <a:t>Основные причины </a:t>
            </a:r>
            <a:r>
              <a:rPr lang="ru-RU" sz="3600" dirty="0" err="1" smtClean="0">
                <a:solidFill>
                  <a:schemeClr val="accent1"/>
                </a:solidFill>
              </a:rPr>
              <a:t>травмирования</a:t>
            </a:r>
            <a:r>
              <a:rPr lang="ru-RU" sz="3600" dirty="0" smtClean="0">
                <a:solidFill>
                  <a:schemeClr val="accent1"/>
                </a:solidFill>
              </a:rPr>
              <a:t> граждан на железной дороге</a:t>
            </a:r>
            <a:r>
              <a:rPr lang="en-US" sz="3600" dirty="0" smtClean="0">
                <a:solidFill>
                  <a:schemeClr val="accent1"/>
                </a:solidFill>
              </a:rPr>
              <a:t> </a:t>
            </a:r>
            <a:endParaRPr lang="ru-RU" sz="36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-14335"/>
            <a:ext cx="7543800" cy="7187751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незнание и нарушение правил безопасности при нахождении в зоне железнодорожных путей,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неоправданная спешка и беспечность,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нежелание пользоваться переходными мостами, тоннелями и настилами,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озорство, хулиганство и игры, как на железнодорожных путях, так и на прилегающей к ним территории.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24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344</TotalTime>
  <Words>450</Words>
  <Application>Microsoft Office PowerPoint</Application>
  <PresentationFormat>Экран (4:3)</PresentationFormat>
  <Paragraphs>48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NewsPrint</vt:lpstr>
      <vt:lpstr>Презентация PowerPoint</vt:lpstr>
      <vt:lpstr>Железная дорога -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причины травмирования граждан на железной дороге </vt:lpstr>
      <vt:lpstr>Правила поведения на железной дороге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Закрепим знания</vt:lpstr>
      <vt:lpstr>Презентация PowerPoint</vt:lpstr>
      <vt:lpstr>Презентация PowerPoint</vt:lpstr>
      <vt:lpstr>Презентация PowerPoint</vt:lpstr>
      <vt:lpstr>Будьте внимательны и осторожны!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Опасность железной дороги</dc:title>
  <dc:creator>Вадим Работа</dc:creator>
  <cp:lastModifiedBy>одн</cp:lastModifiedBy>
  <cp:revision>32</cp:revision>
  <dcterms:created xsi:type="dcterms:W3CDTF">2019-03-13T19:10:02Z</dcterms:created>
  <dcterms:modified xsi:type="dcterms:W3CDTF">2019-04-26T14:02:38Z</dcterms:modified>
</cp:coreProperties>
</file>