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94" r:id="rId2"/>
    <p:sldId id="256" r:id="rId3"/>
    <p:sldId id="257" r:id="rId4"/>
    <p:sldId id="259" r:id="rId5"/>
    <p:sldId id="258" r:id="rId6"/>
    <p:sldId id="260" r:id="rId7"/>
    <p:sldId id="261" r:id="rId8"/>
    <p:sldId id="263" r:id="rId9"/>
    <p:sldId id="262" r:id="rId10"/>
    <p:sldId id="264" r:id="rId11"/>
    <p:sldId id="266" r:id="rId12"/>
    <p:sldId id="268" r:id="rId13"/>
    <p:sldId id="265" r:id="rId14"/>
    <p:sldId id="267" r:id="rId15"/>
    <p:sldId id="275" r:id="rId16"/>
    <p:sldId id="269" r:id="rId17"/>
    <p:sldId id="270" r:id="rId18"/>
    <p:sldId id="271" r:id="rId19"/>
    <p:sldId id="272" r:id="rId20"/>
    <p:sldId id="273" r:id="rId21"/>
    <p:sldId id="274" r:id="rId22"/>
    <p:sldId id="277" r:id="rId23"/>
    <p:sldId id="278" r:id="rId24"/>
    <p:sldId id="279" r:id="rId25"/>
    <p:sldId id="280" r:id="rId26"/>
    <p:sldId id="282" r:id="rId27"/>
    <p:sldId id="281" r:id="rId28"/>
    <p:sldId id="283" r:id="rId29"/>
    <p:sldId id="288" r:id="rId30"/>
    <p:sldId id="284" r:id="rId31"/>
    <p:sldId id="293" r:id="rId32"/>
    <p:sldId id="29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FF99"/>
            </a:gs>
            <a:gs pos="100000">
              <a:srgbClr val="3399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24D70A76-8F4C-448E-97EF-1DE943BA7D77}" type="datetimeFigureOut">
              <a:rPr lang="ru-RU" smtClean="0"/>
              <a:pPr/>
              <a:t>11.05.2012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145C17-F945-4165-A16B-8032A00DD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med" advClick="0" advTm="10000">
    <p:diamond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Documents%20and%20Settings\Admin\&#1056;&#1072;&#1073;&#1086;&#1095;&#1080;&#1081;%20&#1089;&#1090;&#1086;&#1083;\&#1073;&#1088;&#1086;&#1076;&#1089;&#1082;&#1080;&#1081;\03.ty%20zabyla%20derevnu.mp3" TargetMode="Externa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G:\&#1073;&#1088;&#1086;&#1076;&#1089;&#1082;&#1080;&#1081;\brodskiy_ja_rodilsia_i_viros.mp3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Documents%20and%20Settings\Admin\&#1056;&#1072;&#1073;&#1086;&#1095;&#1080;&#1081;%20&#1089;&#1090;&#1086;&#1083;\&#1073;&#1088;&#1086;&#1076;&#1089;&#1082;&#1080;&#1081;\brodskiy_Nature_Morte.mp3" TargetMode="Externa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Documents%20and%20Settings\Admin\&#1056;&#1072;&#1073;&#1086;&#1095;&#1080;&#1081;%20&#1089;&#1090;&#1086;&#1083;\&#1073;&#1088;&#1086;&#1076;&#1089;&#1082;&#1080;&#1081;\Polina%20Agureeva%20-%20Pesenka%20(I.%20Brodskii).mp3" TargetMode="External"/><Relationship Id="rId6" Type="http://schemas.openxmlformats.org/officeDocument/2006/relationships/image" Target="../media/image34.pn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://lib.rus.ec/b/136729/read" TargetMode="External"/><Relationship Id="rId13" Type="http://schemas.openxmlformats.org/officeDocument/2006/relationships/hyperlink" Target="http://ivandaf.livejournal.com/36499.html" TargetMode="External"/><Relationship Id="rId18" Type="http://schemas.openxmlformats.org/officeDocument/2006/relationships/hyperlink" Target="http://poetry.about.com/gi/o.htm?zi=1/XJ&amp;zTi=1&amp;sdn=poetry&amp;cdn=education&amp;tm=820&amp;f=00&amp;tt=2&amp;bt=1&amp;bts=1&amp;zu=http://www.worldofpoetry.org/usop/love3.htm" TargetMode="External"/><Relationship Id="rId3" Type="http://schemas.openxmlformats.org/officeDocument/2006/relationships/hyperlink" Target="http://brodsky.ouc.ru/" TargetMode="External"/><Relationship Id="rId7" Type="http://schemas.openxmlformats.org/officeDocument/2006/relationships/hyperlink" Target="http://soloviev.blogspot.com/2011/11/song-by-joseph-brodsky.html" TargetMode="External"/><Relationship Id="rId12" Type="http://schemas.openxmlformats.org/officeDocument/2006/relationships/hyperlink" Target="http://poetry.about.com/od/poetryhistory/a/brodskyandaplp.htm" TargetMode="External"/><Relationship Id="rId17" Type="http://schemas.openxmlformats.org/officeDocument/2006/relationships/hyperlink" Target="http://www.poemhunter.com/poem/a-list-of-some-observation/" TargetMode="External"/><Relationship Id="rId2" Type="http://schemas.openxmlformats.org/officeDocument/2006/relationships/hyperlink" Target="http://josephbrodsky.narod.ru/english.html" TargetMode="External"/><Relationship Id="rId16" Type="http://schemas.openxmlformats.org/officeDocument/2006/relationships/hyperlink" Target="http://muzofon.com/search/&#1055;&#1086;&#1083;&#1080;&#1085;&#1072;%20&#1040;&#1075;&#1091;&#1088;&#1077;&#1077;&#1074;&#1072;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br00.narod.ru/641.htm" TargetMode="External"/><Relationship Id="rId11" Type="http://schemas.openxmlformats.org/officeDocument/2006/relationships/hyperlink" Target="http://shalomfilm.com/991-iosif-brodskij-sbornik-proizvedenij.html" TargetMode="External"/><Relationship Id="rId5" Type="http://schemas.openxmlformats.org/officeDocument/2006/relationships/hyperlink" Target="http://ricolor.org/rz/amerika/ar/vkl/brodsky/" TargetMode="External"/><Relationship Id="rId15" Type="http://schemas.openxmlformats.org/officeDocument/2006/relationships/hyperlink" Target="http://davidaidelman.livejournal.com/1053712.html" TargetMode="External"/><Relationship Id="rId10" Type="http://schemas.openxmlformats.org/officeDocument/2006/relationships/hyperlink" Target="http://kulle.livejournal.com/84143.html" TargetMode="External"/><Relationship Id="rId4" Type="http://schemas.openxmlformats.org/officeDocument/2006/relationships/hyperlink" Target="http://www.library.ru/2/lit/sections.php?a_uid=14" TargetMode="External"/><Relationship Id="rId9" Type="http://schemas.openxmlformats.org/officeDocument/2006/relationships/hyperlink" Target="http://lib.rus.ec/b/208274/read" TargetMode="External"/><Relationship Id="rId14" Type="http://schemas.openxmlformats.org/officeDocument/2006/relationships/hyperlink" Target="http://bestpoets.narod.ru/brodskiy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3028970"/>
          </a:xfrm>
        </p:spPr>
        <p:txBody>
          <a:bodyPr/>
          <a:lstStyle/>
          <a:p>
            <a:r>
              <a:rPr lang="ru-RU" dirty="0" smtClean="0"/>
              <a:t>Страницы</a:t>
            </a:r>
            <a:br>
              <a:rPr lang="ru-RU" dirty="0" smtClean="0"/>
            </a:br>
            <a:r>
              <a:rPr lang="ru-RU" dirty="0" smtClean="0"/>
              <a:t>из жизни и творчества Иосифа Бродского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«Одиночество</a:t>
            </a:r>
            <a:br>
              <a:rPr lang="ru-RU" dirty="0" smtClean="0"/>
            </a:br>
            <a:r>
              <a:rPr lang="ru-RU" dirty="0" smtClean="0"/>
              <a:t>есть</a:t>
            </a:r>
            <a:br>
              <a:rPr lang="ru-RU" dirty="0" smtClean="0"/>
            </a:br>
            <a:r>
              <a:rPr lang="ru-RU" dirty="0" smtClean="0"/>
              <a:t>человек в квадрате…»</a:t>
            </a:r>
            <a:endParaRPr lang="ru-RU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23" y="357166"/>
            <a:ext cx="8191557" cy="61436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5000"/>
            <a:ext cx="8229600" cy="1143000"/>
          </a:xfrm>
        </p:spPr>
        <p:txBody>
          <a:bodyPr/>
          <a:lstStyle/>
          <a:p>
            <a:r>
              <a:rPr lang="ru-RU" sz="2800" dirty="0" smtClean="0"/>
              <a:t>Деревня </a:t>
            </a:r>
            <a:r>
              <a:rPr lang="ru-RU" sz="2800" dirty="0" err="1" smtClean="0"/>
              <a:t>Норенская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8685145" cy="57864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03.ty zabyla derevn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07233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5000"/>
            <a:ext cx="8229600" cy="1143000"/>
          </a:xfrm>
        </p:spPr>
        <p:txBody>
          <a:bodyPr/>
          <a:lstStyle/>
          <a:p>
            <a:r>
              <a:rPr lang="ru-RU" sz="2800" dirty="0" smtClean="0"/>
              <a:t>Дом Пестеревых в Норенской,</a:t>
            </a:r>
            <a:br>
              <a:rPr lang="ru-RU" sz="2800" dirty="0" smtClean="0"/>
            </a:br>
            <a:r>
              <a:rPr lang="ru-RU" sz="2800" dirty="0" smtClean="0"/>
              <a:t>в котором жил И. А. Бродский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52"/>
            <a:ext cx="8363473" cy="55721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F:\бродский\фото\Дом Бродского. Норенская.jpg"/>
          <p:cNvPicPr>
            <a:picLocks noChangeAspect="1" noChangeArrowheads="1"/>
          </p:cNvPicPr>
          <p:nvPr/>
        </p:nvPicPr>
        <p:blipFill>
          <a:blip r:embed="rId2" cstate="print"/>
          <a:srcRect l="7152" t="10255" r="5157" b="17968"/>
          <a:stretch>
            <a:fillRect/>
          </a:stretch>
        </p:blipFill>
        <p:spPr bwMode="auto">
          <a:xfrm>
            <a:off x="2361796" y="2857496"/>
            <a:ext cx="6567922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F:\бродский\фото\20_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642918"/>
            <a:ext cx="4432396" cy="27050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815" y="500042"/>
            <a:ext cx="8685145" cy="57864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660" y="357166"/>
            <a:ext cx="8514679" cy="61436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3" y="214290"/>
            <a:ext cx="8442952" cy="64294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бродский\фото\Бродский Норенская.jpg"/>
          <p:cNvPicPr>
            <a:picLocks noChangeAspect="1" noChangeArrowheads="1"/>
          </p:cNvPicPr>
          <p:nvPr/>
        </p:nvPicPr>
        <p:blipFill>
          <a:blip r:embed="rId2" cstate="print"/>
          <a:srcRect l="8153" t="7141" r="8153" b="7163"/>
          <a:stretch>
            <a:fillRect/>
          </a:stretch>
        </p:blipFill>
        <p:spPr bwMode="auto">
          <a:xfrm rot="5400000">
            <a:off x="2875763" y="2124841"/>
            <a:ext cx="3535349" cy="542928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3" name="Picture 3" descr="F:\бродский\фото\i_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428604"/>
            <a:ext cx="3321057" cy="26999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4" name="Picture 4" descr="F:\бродский\фото\i_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09" y="571480"/>
            <a:ext cx="3817467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бродский\фото\i_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40577"/>
            <a:ext cx="7286676" cy="58619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бродский\фото\Снимки руки  Бродског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24" y="500042"/>
            <a:ext cx="8825759" cy="5715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357166"/>
            <a:ext cx="6400800" cy="1214446"/>
          </a:xfrm>
        </p:spPr>
        <p:txBody>
          <a:bodyPr>
            <a:normAutofit/>
          </a:bodyPr>
          <a:lstStyle/>
          <a:p>
            <a:r>
              <a:rPr lang="ru-RU" dirty="0" smtClean="0"/>
              <a:t>Иосиф Бродский</a:t>
            </a:r>
          </a:p>
          <a:p>
            <a:r>
              <a:rPr lang="ru-RU" sz="2400" dirty="0" smtClean="0"/>
              <a:t>1940-1996</a:t>
            </a:r>
            <a:endParaRPr lang="ru-RU" sz="2400" dirty="0"/>
          </a:p>
        </p:txBody>
      </p:sp>
      <p:pic>
        <p:nvPicPr>
          <p:cNvPr id="19458" name="Picture 2" descr="F:\бродский\фото\i_011.jpg"/>
          <p:cNvPicPr>
            <a:picLocks noChangeAspect="1" noChangeArrowheads="1"/>
          </p:cNvPicPr>
          <p:nvPr/>
        </p:nvPicPr>
        <p:blipFill>
          <a:blip r:embed="rId3" cstate="print"/>
          <a:srcRect t="1378" b="2175"/>
          <a:stretch>
            <a:fillRect/>
          </a:stretch>
        </p:blipFill>
        <p:spPr bwMode="auto">
          <a:xfrm>
            <a:off x="2500298" y="1500174"/>
            <a:ext cx="4104708" cy="5000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brodskiy_ja_rodilsia_i_viro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715272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Марина </a:t>
            </a:r>
            <a:r>
              <a:rPr lang="ru-RU" dirty="0" err="1" smtClean="0"/>
              <a:t>Басманова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88131">
            <a:off x="459030" y="2310000"/>
            <a:ext cx="4589402" cy="317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30786">
            <a:off x="5184277" y="1624070"/>
            <a:ext cx="3395223" cy="4294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rodskiy_Nature_Mort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925098"/>
            <a:ext cx="7786742" cy="5256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dirty="0" smtClean="0"/>
              <a:t>Эмиграция</a:t>
            </a:r>
            <a:endParaRPr lang="ru-RU" dirty="0"/>
          </a:p>
        </p:txBody>
      </p:sp>
    </p:spTree>
  </p:cSld>
  <p:clrMapOvr>
    <a:masterClrMapping/>
  </p:clrMapOvr>
  <p:transition spd="med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3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бродский\фото\i_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85728"/>
            <a:ext cx="3500462" cy="5364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429264"/>
            <a:ext cx="8229600" cy="1143000"/>
          </a:xfrm>
        </p:spPr>
        <p:txBody>
          <a:bodyPr/>
          <a:lstStyle/>
          <a:p>
            <a:r>
              <a:rPr lang="ru-RU" sz="2800" dirty="0" smtClean="0"/>
              <a:t>В аэропорту «Пулково» в день эмиграции. </a:t>
            </a:r>
            <a:br>
              <a:rPr lang="ru-RU" sz="2800" dirty="0" smtClean="0"/>
            </a:br>
            <a:r>
              <a:rPr lang="ru-RU" sz="2800" dirty="0" smtClean="0"/>
              <a:t>4 июня 1972 г</a:t>
            </a:r>
            <a:endParaRPr lang="ru-RU" sz="2800" dirty="0"/>
          </a:p>
        </p:txBody>
      </p:sp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F:\бродский\фото\1972 междунар фестив поэзии в лондон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73252">
            <a:off x="3302398" y="2043745"/>
            <a:ext cx="5007408" cy="36689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338" name="Picture 2" descr="F:\бродский\фото\i_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000240"/>
            <a:ext cx="2500330" cy="39581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274638"/>
            <a:ext cx="5543560" cy="1368412"/>
          </a:xfrm>
        </p:spPr>
        <p:txBody>
          <a:bodyPr/>
          <a:lstStyle/>
          <a:p>
            <a:r>
              <a:rPr lang="ru-RU" sz="3200" dirty="0" smtClean="0"/>
              <a:t>Международный фестиваль поэзии (</a:t>
            </a:r>
            <a:r>
              <a:rPr lang="ru-RU" sz="3200" dirty="0" err="1" smtClean="0"/>
              <a:t>Poetry</a:t>
            </a:r>
            <a:r>
              <a:rPr lang="ru-RU" sz="3200" dirty="0" smtClean="0"/>
              <a:t> </a:t>
            </a:r>
            <a:r>
              <a:rPr lang="ru-RU" sz="3200" dirty="0" err="1" smtClean="0"/>
              <a:t>International</a:t>
            </a:r>
            <a:r>
              <a:rPr lang="ru-RU" sz="3200" dirty="0" smtClean="0"/>
              <a:t>) в Лондоне.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071538" y="5857892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Уистен Оден</a:t>
            </a:r>
            <a:endParaRPr lang="ru-RU" sz="3200" dirty="0"/>
          </a:p>
        </p:txBody>
      </p:sp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бродский\фото\i_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77533">
            <a:off x="839088" y="991162"/>
            <a:ext cx="3071834" cy="47129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363" name="Picture 3" descr="F:\бродский\фото\i_0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24516">
            <a:off x="4374538" y="1475210"/>
            <a:ext cx="4158919" cy="32198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 rot="21066178">
            <a:off x="1154884" y="5855390"/>
            <a:ext cx="2767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Бродский в Нью-Йорке.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780451">
            <a:off x="4139406" y="4756060"/>
            <a:ext cx="3827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Бродский со своими студентками.</a:t>
            </a:r>
            <a:endParaRPr lang="ru-RU" dirty="0"/>
          </a:p>
        </p:txBody>
      </p:sp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5334016" cy="34087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3143248"/>
            <a:ext cx="4762500" cy="3143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28596" y="3714752"/>
            <a:ext cx="2557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Волнения в Белфасте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6286520"/>
            <a:ext cx="2118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Берлинская стена</a:t>
            </a:r>
            <a:endParaRPr lang="ru-RU" dirty="0"/>
          </a:p>
        </p:txBody>
      </p:sp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бродский\фото\i_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21957">
            <a:off x="496513" y="1340693"/>
            <a:ext cx="2520176" cy="39801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6387" name="Picture 3" descr="F:\бродский\фото\i_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857232"/>
            <a:ext cx="3584582" cy="253651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29649">
            <a:off x="2996529" y="3871983"/>
            <a:ext cx="1740323" cy="2680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16187">
            <a:off x="5304721" y="2659320"/>
            <a:ext cx="2915334" cy="36733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/>
          <a:lstStyle/>
          <a:p>
            <a:r>
              <a:rPr lang="ru-RU" dirty="0" smtClean="0"/>
              <a:t>Нобелевский лауреат</a:t>
            </a:r>
            <a:endParaRPr lang="ru-RU" dirty="0"/>
          </a:p>
        </p:txBody>
      </p:sp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043362" cy="1143000"/>
          </a:xfrm>
        </p:spPr>
        <p:txBody>
          <a:bodyPr/>
          <a:lstStyle/>
          <a:p>
            <a:r>
              <a:rPr lang="ru-RU" dirty="0" smtClean="0"/>
              <a:t>Швеция</a:t>
            </a:r>
            <a:endParaRPr lang="ru-RU" dirty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786190"/>
            <a:ext cx="4672045" cy="2920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r="19531" b="16627"/>
          <a:stretch>
            <a:fillRect/>
          </a:stretch>
        </p:blipFill>
        <p:spPr bwMode="auto">
          <a:xfrm>
            <a:off x="4429124" y="1571612"/>
            <a:ext cx="4333884" cy="29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85728"/>
            <a:ext cx="4912651" cy="32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7897753" cy="4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120595">
            <a:off x="919091" y="3015294"/>
            <a:ext cx="2491726" cy="32385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34627">
            <a:off x="5421017" y="4183171"/>
            <a:ext cx="2961496" cy="20756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100_5570.JPG"/>
          <p:cNvPicPr>
            <a:picLocks noChangeAspect="1" noChangeArrowheads="1"/>
          </p:cNvPicPr>
          <p:nvPr/>
        </p:nvPicPr>
        <p:blipFill>
          <a:blip r:embed="rId2" cstate="print"/>
          <a:srcRect l="1090"/>
          <a:stretch>
            <a:fillRect/>
          </a:stretch>
        </p:blipFill>
        <p:spPr bwMode="auto">
          <a:xfrm>
            <a:off x="214282" y="214290"/>
            <a:ext cx="6484937" cy="5499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43412">
            <a:off x="4128336" y="2817878"/>
            <a:ext cx="4468376" cy="33512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274638"/>
            <a:ext cx="5257808" cy="1143000"/>
          </a:xfrm>
        </p:spPr>
        <p:txBody>
          <a:bodyPr/>
          <a:lstStyle/>
          <a:p>
            <a:r>
              <a:rPr lang="ru-RU" dirty="0" smtClean="0"/>
              <a:t>Ленинград 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928802"/>
            <a:ext cx="567932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 descr="F:\бродский\фото\i_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42852"/>
            <a:ext cx="2957512" cy="6510247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F:\бродский\фото\за стеной кладбище острова Сен-Микел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8643998" cy="6435578"/>
          </a:xfrm>
          <a:prstGeom prst="rect">
            <a:avLst/>
          </a:prstGeom>
          <a:noFill/>
        </p:spPr>
      </p:pic>
      <p:pic>
        <p:nvPicPr>
          <p:cNvPr id="18435" name="Picture 3" descr="F:\бродский\фото\0116-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071942"/>
            <a:ext cx="3505265" cy="2611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357166"/>
            <a:ext cx="2155589" cy="28715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olina Agureeva - Pesenka (I. Brodskii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1142976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6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b="5062"/>
          <a:stretch>
            <a:fillRect/>
          </a:stretch>
        </p:blipFill>
        <p:spPr bwMode="auto">
          <a:xfrm>
            <a:off x="1357290" y="285728"/>
            <a:ext cx="6575386" cy="63699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/>
          <a:lstStyle/>
          <a:p>
            <a:r>
              <a:rPr lang="ru-RU" dirty="0" smtClean="0"/>
              <a:t>Одиночество</a:t>
            </a:r>
            <a:br>
              <a:rPr lang="ru-RU" dirty="0" smtClean="0"/>
            </a:br>
            <a:r>
              <a:rPr lang="ru-RU" dirty="0" smtClean="0"/>
              <a:t>есть</a:t>
            </a:r>
            <a:br>
              <a:rPr lang="ru-RU" dirty="0" smtClean="0"/>
            </a:br>
            <a:r>
              <a:rPr lang="ru-RU" dirty="0" smtClean="0"/>
              <a:t>человек в квадрате</a:t>
            </a:r>
            <a:endParaRPr lang="ru-RU" dirty="0"/>
          </a:p>
        </p:txBody>
      </p:sp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3200" dirty="0" smtClean="0"/>
              <a:t>Интернет ресурсы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928670"/>
            <a:ext cx="82868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u="sng" dirty="0" smtClean="0">
                <a:hlinkClick r:id="rId2"/>
              </a:rPr>
              <a:t>http://josephbrodsky.narod.ru/english.html</a:t>
            </a:r>
            <a:endParaRPr lang="ru-RU" dirty="0" smtClean="0"/>
          </a:p>
          <a:p>
            <a:pPr lvl="0"/>
            <a:r>
              <a:rPr lang="ru-RU" u="sng" dirty="0" smtClean="0">
                <a:hlinkClick r:id="rId3"/>
              </a:rPr>
              <a:t>http://brodsky.ouc.ru/</a:t>
            </a:r>
            <a:endParaRPr lang="ru-RU" dirty="0" smtClean="0"/>
          </a:p>
          <a:p>
            <a:pPr lvl="0"/>
            <a:r>
              <a:rPr lang="ru-RU" u="sng" dirty="0" smtClean="0">
                <a:hlinkClick r:id="rId4"/>
              </a:rPr>
              <a:t>http://www.library.ru/2/lit/sections.php?a_uid=14</a:t>
            </a:r>
            <a:endParaRPr lang="ru-RU" dirty="0" smtClean="0"/>
          </a:p>
          <a:p>
            <a:pPr lvl="0"/>
            <a:r>
              <a:rPr lang="ru-RU" u="sng" dirty="0" smtClean="0">
                <a:hlinkClick r:id="rId5"/>
              </a:rPr>
              <a:t>http://ricolor.org/rz/amerika/ar/vkl/brodsky/</a:t>
            </a:r>
            <a:endParaRPr lang="ru-RU" dirty="0" smtClean="0"/>
          </a:p>
          <a:p>
            <a:pPr lvl="0"/>
            <a:r>
              <a:rPr lang="ru-RU" u="sng" dirty="0" smtClean="0">
                <a:hlinkClick r:id="rId6"/>
              </a:rPr>
              <a:t>http://br00.narod.ru/641.htm</a:t>
            </a:r>
            <a:endParaRPr lang="ru-RU" dirty="0" smtClean="0"/>
          </a:p>
          <a:p>
            <a:pPr lvl="0"/>
            <a:r>
              <a:rPr lang="ru-RU" u="sng" dirty="0" smtClean="0">
                <a:hlinkClick r:id="rId7"/>
              </a:rPr>
              <a:t>http://soloviev.blogspot.com/2011/11/song-by-joseph-brodsky.html</a:t>
            </a:r>
            <a:endParaRPr lang="ru-RU" dirty="0" smtClean="0"/>
          </a:p>
          <a:p>
            <a:pPr lvl="0"/>
            <a:r>
              <a:rPr lang="ru-RU" u="sng" dirty="0" smtClean="0">
                <a:hlinkClick r:id="rId8"/>
              </a:rPr>
              <a:t>http://lib.rus.ec/b/136729/read</a:t>
            </a:r>
            <a:endParaRPr lang="ru-RU" dirty="0" smtClean="0"/>
          </a:p>
          <a:p>
            <a:pPr lvl="0"/>
            <a:r>
              <a:rPr lang="ru-RU" u="sng" dirty="0" smtClean="0">
                <a:hlinkClick r:id="rId9"/>
              </a:rPr>
              <a:t>http://lib.rus.ec/b/208274/read</a:t>
            </a:r>
            <a:endParaRPr lang="ru-RU" dirty="0" smtClean="0"/>
          </a:p>
          <a:p>
            <a:pPr lvl="0"/>
            <a:r>
              <a:rPr lang="ru-RU" u="sng" dirty="0" smtClean="0">
                <a:hlinkClick r:id="rId10"/>
              </a:rPr>
              <a:t>http://kulle.livejournal.com/84143.html</a:t>
            </a:r>
            <a:endParaRPr lang="ru-RU" dirty="0" smtClean="0"/>
          </a:p>
          <a:p>
            <a:pPr lvl="0"/>
            <a:r>
              <a:rPr lang="ru-RU" u="sng" dirty="0" smtClean="0">
                <a:hlinkClick r:id="rId11"/>
              </a:rPr>
              <a:t>http://shalomfilm.com/991-iosif-brodskij-sbornik-proizvedenij.html</a:t>
            </a:r>
            <a:endParaRPr lang="ru-RU" dirty="0" smtClean="0"/>
          </a:p>
          <a:p>
            <a:pPr lvl="0"/>
            <a:r>
              <a:rPr lang="ru-RU" u="sng" dirty="0" smtClean="0">
                <a:hlinkClick r:id="rId12"/>
              </a:rPr>
              <a:t>http://poetry.about.com/od/poetryhistory/a/brodskyandaplp.htm</a:t>
            </a:r>
            <a:endParaRPr lang="ru-RU" dirty="0" smtClean="0"/>
          </a:p>
          <a:p>
            <a:pPr lvl="0"/>
            <a:r>
              <a:rPr lang="ru-RU" u="sng" dirty="0" smtClean="0">
                <a:hlinkClick r:id="rId13"/>
              </a:rPr>
              <a:t>http://ivandaf.livejournal.com/36499.html</a:t>
            </a:r>
            <a:endParaRPr lang="ru-RU" dirty="0" smtClean="0"/>
          </a:p>
          <a:p>
            <a:pPr lvl="0"/>
            <a:r>
              <a:rPr lang="ru-RU" u="sng" dirty="0" smtClean="0">
                <a:hlinkClick r:id="rId14"/>
              </a:rPr>
              <a:t>http://bestpoets.narod.ru/brodskiy.html</a:t>
            </a:r>
            <a:endParaRPr lang="ru-RU" dirty="0" smtClean="0"/>
          </a:p>
          <a:p>
            <a:pPr lvl="0"/>
            <a:r>
              <a:rPr lang="ru-RU" u="sng" dirty="0" smtClean="0">
                <a:hlinkClick r:id="rId15"/>
              </a:rPr>
              <a:t>http://davidaidelman.livejournal.com/1053712.html</a:t>
            </a:r>
            <a:endParaRPr lang="ru-RU" dirty="0" smtClean="0"/>
          </a:p>
          <a:p>
            <a:pPr lvl="0"/>
            <a:r>
              <a:rPr lang="ru-RU" u="sng" dirty="0" smtClean="0">
                <a:hlinkClick r:id="rId16"/>
              </a:rPr>
              <a:t>http://muzofon.com/search/Полина%20Агуреева</a:t>
            </a:r>
            <a:endParaRPr lang="ru-RU" dirty="0" smtClean="0"/>
          </a:p>
          <a:p>
            <a:pPr lvl="0"/>
            <a:r>
              <a:rPr lang="ru-RU" u="sng" dirty="0" smtClean="0">
                <a:hlinkClick r:id="rId17"/>
              </a:rPr>
              <a:t>http://www.poemhunter.com/poem/a-list-of-some-observation/</a:t>
            </a:r>
            <a:endParaRPr lang="ru-RU" dirty="0" smtClean="0"/>
          </a:p>
          <a:p>
            <a:pPr lvl="0"/>
            <a:r>
              <a:rPr lang="ru-RU" u="sng" dirty="0" smtClean="0">
                <a:hlinkClick r:id="rId18"/>
              </a:rPr>
              <a:t>http://poetry.about.com/gi/o.htm?zi=1/XJ&amp;zTi=1&amp;sdn=poetry&amp;cdn=education&amp;tm=820&amp;f=00&amp;tt=2&amp;bt=1&amp;bts=1&amp;zu=http%3A//www.worldofpoetry.org/usop/love3.htm</a:t>
            </a:r>
            <a:endParaRPr lang="ru-RU" dirty="0"/>
          </a:p>
        </p:txBody>
      </p:sp>
    </p:spTree>
  </p:cSld>
  <p:clrMapOvr>
    <a:masterClrMapping/>
  </p:clrMapOvr>
  <p:transition spd="med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И. Бродский с родителями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1506" name="Picture 2" descr="F:\бродский\фото\i_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428736"/>
            <a:ext cx="3666460" cy="4733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1507" name="Picture 3" descr="F:\бродский\фото\i_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53739">
            <a:off x="4609815" y="1563519"/>
            <a:ext cx="3727321" cy="4699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4214818"/>
            <a:ext cx="1419225" cy="228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Васильевский остров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25930">
            <a:off x="500034" y="1285860"/>
            <a:ext cx="2796155" cy="390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4000504"/>
            <a:ext cx="4833928" cy="25582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74376">
            <a:off x="5808520" y="1474750"/>
            <a:ext cx="2495550" cy="3333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:\бродский\фото\i_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4351552" cy="55174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694" y="285728"/>
            <a:ext cx="3400420" cy="1143000"/>
          </a:xfrm>
        </p:spPr>
        <p:txBody>
          <a:bodyPr/>
          <a:lstStyle/>
          <a:p>
            <a:endParaRPr lang="ru-RU" sz="2800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15758">
            <a:off x="5100119" y="1052008"/>
            <a:ext cx="3076575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71472" y="600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В геологической экспедиции.</a:t>
            </a:r>
          </a:p>
          <a:p>
            <a:pPr algn="ctr"/>
            <a:r>
              <a:rPr lang="ru-RU" dirty="0" smtClean="0"/>
              <a:t>Якутия, 1959 г</a:t>
            </a:r>
            <a:endParaRPr lang="ru-RU" dirty="0"/>
          </a:p>
        </p:txBody>
      </p:sp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274638"/>
            <a:ext cx="3686172" cy="1143000"/>
          </a:xfrm>
        </p:spPr>
        <p:txBody>
          <a:bodyPr/>
          <a:lstStyle/>
          <a:p>
            <a:r>
              <a:rPr lang="ru-RU" dirty="0" smtClean="0"/>
              <a:t>Анна Ахматова</a:t>
            </a:r>
            <a:endParaRPr lang="ru-RU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3621914" cy="45434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68087">
            <a:off x="3983862" y="2078452"/>
            <a:ext cx="4252144" cy="34747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14290"/>
            <a:ext cx="4214842" cy="6388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1500174"/>
            <a:ext cx="4829180" cy="1143000"/>
          </a:xfrm>
        </p:spPr>
        <p:txBody>
          <a:bodyPr/>
          <a:lstStyle/>
          <a:p>
            <a:r>
              <a:rPr lang="ru-RU" dirty="0" smtClean="0"/>
              <a:t>Суд над Бродским</a:t>
            </a:r>
            <a:endParaRPr lang="ru-RU" dirty="0"/>
          </a:p>
        </p:txBody>
      </p:sp>
      <p:pic>
        <p:nvPicPr>
          <p:cNvPr id="12290" name="Picture 2" descr="F:\бродский\фото\i_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3466394" cy="5845465"/>
          </a:xfrm>
          <a:prstGeom prst="rect">
            <a:avLst/>
          </a:prstGeom>
          <a:noFill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3500438"/>
            <a:ext cx="5681670" cy="26591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214290"/>
            <a:ext cx="2009767" cy="3667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4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788</TotalTime>
  <Words>134</Words>
  <Application>Microsoft Office PowerPoint</Application>
  <PresentationFormat>Экран (4:3)</PresentationFormat>
  <Paragraphs>43</Paragraphs>
  <Slides>32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Тема4</vt:lpstr>
      <vt:lpstr>Страницы из жизни и творчества Иосифа Бродского</vt:lpstr>
      <vt:lpstr>Слайд 2</vt:lpstr>
      <vt:lpstr>Ленинград </vt:lpstr>
      <vt:lpstr>И. Бродский с родителями</vt:lpstr>
      <vt:lpstr>Васильевский остров</vt:lpstr>
      <vt:lpstr>Слайд 6</vt:lpstr>
      <vt:lpstr>Анна Ахматова</vt:lpstr>
      <vt:lpstr>Слайд 8</vt:lpstr>
      <vt:lpstr>Суд над Бродским</vt:lpstr>
      <vt:lpstr>Слайд 10</vt:lpstr>
      <vt:lpstr>Деревня Норенская</vt:lpstr>
      <vt:lpstr>Дом Пестеревых в Норенской, в котором жил И. А. Бродский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Марина Басманова</vt:lpstr>
      <vt:lpstr>Эмиграция</vt:lpstr>
      <vt:lpstr>В аэропорту «Пулково» в день эмиграции.  4 июня 1972 г</vt:lpstr>
      <vt:lpstr>Международный фестиваль поэзии (Poetry International) в Лондоне.</vt:lpstr>
      <vt:lpstr>Слайд 24</vt:lpstr>
      <vt:lpstr>Слайд 25</vt:lpstr>
      <vt:lpstr>Нобелевский лауреат</vt:lpstr>
      <vt:lpstr>Швеция</vt:lpstr>
      <vt:lpstr>Слайд 28</vt:lpstr>
      <vt:lpstr>Слайд 29</vt:lpstr>
      <vt:lpstr>Слайд 30</vt:lpstr>
      <vt:lpstr>Одиночество есть человек в квадрате</vt:lpstr>
      <vt:lpstr>Интернет ресурсы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портрет</dc:title>
  <dc:creator>Admin</dc:creator>
  <cp:lastModifiedBy>школа</cp:lastModifiedBy>
  <cp:revision>84</cp:revision>
  <dcterms:created xsi:type="dcterms:W3CDTF">2012-05-05T09:44:06Z</dcterms:created>
  <dcterms:modified xsi:type="dcterms:W3CDTF">2012-05-11T14:06:01Z</dcterms:modified>
</cp:coreProperties>
</file>