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9" r:id="rId2"/>
    <p:sldId id="280" r:id="rId3"/>
    <p:sldId id="281" r:id="rId4"/>
    <p:sldId id="282" r:id="rId5"/>
    <p:sldId id="283" r:id="rId6"/>
    <p:sldId id="278" r:id="rId7"/>
    <p:sldId id="279" r:id="rId8"/>
    <p:sldId id="258" r:id="rId9"/>
    <p:sldId id="288" r:id="rId10"/>
    <p:sldId id="287" r:id="rId11"/>
    <p:sldId id="261" r:id="rId12"/>
    <p:sldId id="260" r:id="rId13"/>
    <p:sldId id="263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86" r:id="rId27"/>
    <p:sldId id="291" r:id="rId28"/>
    <p:sldId id="29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8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03" autoAdjust="0"/>
  </p:normalViewPr>
  <p:slideViewPr>
    <p:cSldViewPr>
      <p:cViewPr>
        <p:scale>
          <a:sx n="94" d="100"/>
          <a:sy n="94" d="100"/>
        </p:scale>
        <p:origin x="-128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583D5-6ED9-448B-8A6E-A6CEB44D491C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EDC01-9FC4-4D33-A524-92F1297C6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761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44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661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906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157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49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598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DC01-9FC4-4D33-A524-92F1297C6E9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30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sait.ru/" TargetMode="External"/><Relationship Id="rId2" Type="http://schemas.openxmlformats.org/officeDocument/2006/relationships/hyperlink" Target="http://ru.wikipedia.org/wiki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artchive.ru/artists" TargetMode="External"/><Relationship Id="rId4" Type="http://schemas.openxmlformats.org/officeDocument/2006/relationships/hyperlink" Target="http://ivesti.com.ua/interes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672" y="26288"/>
            <a:ext cx="9157672" cy="641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116632"/>
            <a:ext cx="71287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Тема четверти: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</a:t>
            </a:r>
            <a:r>
              <a:rPr lang="ru-RU" sz="3200" b="1" i="1" dirty="0" smtClean="0">
                <a:solidFill>
                  <a:srgbClr val="FFFF00"/>
                </a:solidFill>
              </a:rPr>
              <a:t>«Человек и пространство. </a:t>
            </a:r>
          </a:p>
          <a:p>
            <a:r>
              <a:rPr lang="ru-RU" sz="3200" b="1" i="1" dirty="0">
                <a:solidFill>
                  <a:srgbClr val="FFFF00"/>
                </a:solidFill>
              </a:rPr>
              <a:t> </a:t>
            </a:r>
            <a:r>
              <a:rPr lang="ru-RU" sz="3200" b="1" i="1" dirty="0" smtClean="0">
                <a:solidFill>
                  <a:srgbClr val="FFFF00"/>
                </a:solidFill>
              </a:rPr>
              <a:t>                      Пейзаж»</a:t>
            </a:r>
          </a:p>
          <a:p>
            <a:r>
              <a:rPr lang="ru-RU" sz="2400" b="1" u="sng" dirty="0" smtClean="0">
                <a:solidFill>
                  <a:schemeClr val="bg1"/>
                </a:solidFill>
              </a:rPr>
              <a:t>Тема урока: </a:t>
            </a:r>
          </a:p>
          <a:p>
            <a:r>
              <a:rPr lang="ru-RU" sz="3200" dirty="0"/>
              <a:t> </a:t>
            </a:r>
            <a:r>
              <a:rPr lang="ru-RU" sz="3200" dirty="0" smtClean="0"/>
              <a:t>                   </a:t>
            </a:r>
            <a:r>
              <a:rPr lang="ru-RU" sz="3200" b="1" i="1" dirty="0" smtClean="0">
                <a:solidFill>
                  <a:srgbClr val="FFFF00"/>
                </a:solidFill>
              </a:rPr>
              <a:t>«Пейзаж настроения.</a:t>
            </a:r>
          </a:p>
          <a:p>
            <a:r>
              <a:rPr lang="ru-RU" sz="3200" b="1" i="1" dirty="0" smtClean="0">
                <a:solidFill>
                  <a:srgbClr val="FFFF00"/>
                </a:solidFill>
              </a:rPr>
              <a:t>                      Природа </a:t>
            </a:r>
            <a:r>
              <a:rPr lang="ru-RU" sz="3200" b="1" i="1" dirty="0">
                <a:solidFill>
                  <a:srgbClr val="FFFF00"/>
                </a:solidFill>
              </a:rPr>
              <a:t>и </a:t>
            </a:r>
            <a:r>
              <a:rPr lang="ru-RU" sz="3200" b="1" i="1" dirty="0" smtClean="0">
                <a:solidFill>
                  <a:srgbClr val="FFFF00"/>
                </a:solidFill>
              </a:rPr>
              <a:t>художник»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36876" y="6550496"/>
            <a:ext cx="36541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err="1" smtClean="0"/>
              <a:t>Е.А.Березина</a:t>
            </a:r>
            <a:r>
              <a:rPr lang="ru-RU" sz="1200" i="1" dirty="0" smtClean="0"/>
              <a:t> «Восход </a:t>
            </a:r>
            <a:r>
              <a:rPr lang="ru-RU" sz="1200" i="1" dirty="0"/>
              <a:t>солнца на </a:t>
            </a:r>
            <a:r>
              <a:rPr lang="ru-RU" sz="1200" i="1" dirty="0" err="1" smtClean="0"/>
              <a:t>Усть-Альме</a:t>
            </a:r>
            <a:r>
              <a:rPr lang="ru-RU" sz="1200" i="1" dirty="0" smtClean="0"/>
              <a:t>»</a:t>
            </a:r>
            <a:endParaRPr lang="ru-RU" sz="12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57" y="5517232"/>
            <a:ext cx="36364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Презентацию подготовила учитель </a:t>
            </a:r>
            <a:r>
              <a:rPr lang="ru-RU" sz="1400" b="1" dirty="0">
                <a:solidFill>
                  <a:schemeClr val="bg1"/>
                </a:solidFill>
              </a:rPr>
              <a:t>ИЗО </a:t>
            </a:r>
            <a:r>
              <a:rPr lang="ru-RU" sz="1400" b="1" dirty="0" smtClean="0">
                <a:solidFill>
                  <a:schemeClr val="bg1"/>
                </a:solidFill>
              </a:rPr>
              <a:t>МБОУ «Подюжская СШ им. В.А.Абрамова» Некрасова Е.С. 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20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91886" cy="58326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45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ена\Desktop\НАЖДАЧКА\Калашникова ольга юрьевна  у подножия г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405" y="188640"/>
            <a:ext cx="8271189" cy="61206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6417180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i="1" dirty="0" smtClean="0"/>
              <a:t>О.Ю.Калашникова «У подножия гор»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6408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ена\Desktop\НАЖДАЧКА\калашникова ольга юрьевна  сон о Болгари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39"/>
            <a:ext cx="4824536" cy="631483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2" y="6303422"/>
            <a:ext cx="3375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smtClean="0"/>
              <a:t>О.Ю.Калашникова «Сон </a:t>
            </a:r>
            <a:r>
              <a:rPr lang="ru-RU" sz="1600" i="1" dirty="0"/>
              <a:t>о </a:t>
            </a:r>
            <a:r>
              <a:rPr lang="ru-RU" sz="1600" i="1" dirty="0" smtClean="0"/>
              <a:t>Болгарии»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88224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2539" y="5733256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 err="1" smtClean="0"/>
              <a:t>Е.Н.Медовикова</a:t>
            </a:r>
            <a:endParaRPr lang="ru-RU" sz="1600" i="1" dirty="0"/>
          </a:p>
        </p:txBody>
      </p:sp>
      <p:pic>
        <p:nvPicPr>
          <p:cNvPr id="7170" name="Picture 2" descr="C:\Users\Лена\Desktop\НАЖДАЧКА\Медовикова Е.Н.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60648"/>
            <a:ext cx="8810270" cy="53285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89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Лена\Desktop\НАЖДАЧКА\Н Ширяев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064896" cy="62409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88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ена\Desktop\НАЖДАЧКА\Ю.П. Камерный пейзаж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59" y="188640"/>
            <a:ext cx="4806175" cy="6451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54452" y="6093296"/>
            <a:ext cx="24889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</a:t>
            </a:r>
            <a:r>
              <a:rPr lang="ru-RU" sz="1600" i="1" dirty="0" smtClean="0"/>
              <a:t>«Пейзаж»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87013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6462484"/>
            <a:ext cx="24071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</a:t>
            </a:r>
            <a:r>
              <a:rPr lang="ru-RU" sz="1600" i="1" dirty="0" smtClean="0"/>
              <a:t>«Берёза»</a:t>
            </a:r>
            <a:endParaRPr lang="ru-RU" sz="1600" i="1" dirty="0"/>
          </a:p>
        </p:txBody>
      </p:sp>
      <p:pic>
        <p:nvPicPr>
          <p:cNvPr id="11266" name="Picture 2" descr="C:\Users\Лена\Desktop\НАЖДАЧКА\ЮП Берёз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600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80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Лена\Desktop\НАЖДАЧКА\ЮП Мосток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9461" y="188638"/>
            <a:ext cx="7082026" cy="61141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47864" y="6410652"/>
            <a:ext cx="25306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i="1" dirty="0">
                <a:solidFill>
                  <a:prstClr val="black"/>
                </a:solidFill>
              </a:rPr>
              <a:t>Ю.П. Камерный </a:t>
            </a:r>
            <a:r>
              <a:rPr lang="ru-RU" sz="1600" i="1" dirty="0" smtClean="0">
                <a:solidFill>
                  <a:prstClr val="black"/>
                </a:solidFill>
              </a:rPr>
              <a:t>«Мосток»</a:t>
            </a:r>
            <a:endParaRPr lang="ru-RU" sz="16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0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6380440"/>
            <a:ext cx="24488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</a:t>
            </a:r>
            <a:r>
              <a:rPr lang="ru-RU" sz="1600" i="1" dirty="0" smtClean="0"/>
              <a:t>«Причал»</a:t>
            </a:r>
            <a:endParaRPr lang="ru-RU" sz="1600" i="1" dirty="0"/>
          </a:p>
        </p:txBody>
      </p:sp>
      <p:pic>
        <p:nvPicPr>
          <p:cNvPr id="13314" name="Picture 2" descr="C:\Users\Лена\Desktop\НАЖДАЧКА\ЮП Причал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7524267" cy="63015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09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Лена\Desktop\НАЖДАЧКА\ЮП Сторожка у протоки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92" y="116632"/>
            <a:ext cx="8321640" cy="61926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07904" y="6394320"/>
            <a:ext cx="16377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</a:t>
            </a:r>
            <a:r>
              <a:rPr lang="ru-RU" sz="1600" i="1" dirty="0" smtClean="0"/>
              <a:t> 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37886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682" y="188640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60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Виды изобразительного искусства</a:t>
            </a:r>
            <a:endParaRPr kumimoji="0" lang="ru-RU" sz="2000" b="1" i="0" u="none" strike="noStrike" kern="0" cap="none" spc="60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4117" y="3492375"/>
            <a:ext cx="15333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200" i="1" dirty="0" err="1"/>
              <a:t>Лемох</a:t>
            </a:r>
            <a:r>
              <a:rPr lang="ru-RU" altLang="ru-RU" sz="1200" i="1" dirty="0"/>
              <a:t> К.В. </a:t>
            </a:r>
            <a:r>
              <a:rPr lang="ru-RU" altLang="ru-RU" sz="1200" i="1" dirty="0" smtClean="0"/>
              <a:t>«Варька»</a:t>
            </a:r>
          </a:p>
          <a:p>
            <a:r>
              <a:rPr lang="ru-RU" altLang="ru-RU" b="1" dirty="0" smtClean="0"/>
              <a:t>живопись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7702" y="3453676"/>
            <a:ext cx="318651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1200" i="1" dirty="0"/>
              <a:t>М.А. Врубель. </a:t>
            </a:r>
            <a:endParaRPr lang="ru-RU" altLang="ru-RU" sz="1200" i="1" dirty="0" smtClean="0"/>
          </a:p>
          <a:p>
            <a:pPr algn="ctr"/>
            <a:r>
              <a:rPr lang="ru-RU" altLang="ru-RU" sz="1200" i="1" dirty="0" smtClean="0"/>
              <a:t>«Натюрморт</a:t>
            </a:r>
            <a:r>
              <a:rPr lang="ru-RU" altLang="ru-RU" sz="1200" i="1" dirty="0"/>
              <a:t>. Подсвечник, графин, </a:t>
            </a:r>
            <a:r>
              <a:rPr lang="ru-RU" altLang="ru-RU" sz="1200" i="1" dirty="0" smtClean="0"/>
              <a:t>стакан</a:t>
            </a:r>
            <a:r>
              <a:rPr lang="ru-RU" altLang="ru-RU" sz="1200" dirty="0" smtClean="0"/>
              <a:t>»</a:t>
            </a:r>
          </a:p>
          <a:p>
            <a:pPr algn="ctr"/>
            <a:r>
              <a:rPr lang="ru-RU" altLang="ru-RU" b="1" dirty="0" smtClean="0"/>
              <a:t>графика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61374" y="3417778"/>
            <a:ext cx="211275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1200" i="1" dirty="0"/>
              <a:t>Фальконе </a:t>
            </a:r>
            <a:r>
              <a:rPr lang="ru-RU" altLang="ru-RU" sz="1200" i="1" dirty="0" smtClean="0"/>
              <a:t>«Медный всадник»</a:t>
            </a:r>
          </a:p>
          <a:p>
            <a:pPr algn="ctr"/>
            <a:r>
              <a:rPr lang="ru-RU" altLang="ru-RU" b="1" dirty="0" smtClean="0"/>
              <a:t>скульптура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6178" y="6248186"/>
            <a:ext cx="379636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200" b="1" i="1" dirty="0" smtClean="0"/>
              <a:t>Каргопольская игрушка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/>
              <a:t>декоративно-прикладное </a:t>
            </a:r>
            <a:r>
              <a:rPr lang="ru-RU" altLang="ru-RU" b="1" dirty="0"/>
              <a:t>искусство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650092" y="6259617"/>
            <a:ext cx="254704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200" i="1" dirty="0"/>
              <a:t>О. </a:t>
            </a:r>
            <a:r>
              <a:rPr lang="ru-RU" altLang="ru-RU" sz="1200" i="1" dirty="0" err="1" smtClean="0"/>
              <a:t>Монферран</a:t>
            </a:r>
            <a:r>
              <a:rPr lang="ru-RU" altLang="ru-RU" sz="1200" i="1" dirty="0" smtClean="0"/>
              <a:t> Исаакиевский собор </a:t>
            </a:r>
          </a:p>
          <a:p>
            <a:pPr algn="ctr">
              <a:spcBef>
                <a:spcPct val="0"/>
              </a:spcBef>
            </a:pPr>
            <a:r>
              <a:rPr lang="ru-RU" altLang="ru-RU" b="1" dirty="0" smtClean="0"/>
              <a:t>архитектура</a:t>
            </a:r>
            <a:endParaRPr lang="ru-RU" altLang="ru-RU" b="1" dirty="0"/>
          </a:p>
        </p:txBody>
      </p:sp>
      <p:pic>
        <p:nvPicPr>
          <p:cNvPr id="23554" name="Picture 2" descr="http://www.olegtiniaev.ru/uploads/2/1/2/7/21272562/813705680_orig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284" y="705434"/>
            <a:ext cx="2199035" cy="27912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5283" y="746824"/>
            <a:ext cx="1914510" cy="2749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4215" y="1124744"/>
            <a:ext cx="2907076" cy="21803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56019" y="3971776"/>
            <a:ext cx="2816298" cy="22764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3726" y="4354829"/>
            <a:ext cx="3001264" cy="18059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71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39" y="6349970"/>
            <a:ext cx="29492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</a:t>
            </a:r>
            <a:r>
              <a:rPr lang="ru-RU" sz="1600" i="1" dirty="0" smtClean="0"/>
              <a:t>«Сухое дерево»</a:t>
            </a:r>
            <a:endParaRPr lang="ru-RU" sz="1600" i="1" dirty="0"/>
          </a:p>
        </p:txBody>
      </p:sp>
      <p:pic>
        <p:nvPicPr>
          <p:cNvPr id="15362" name="Picture 2" descr="C:\Users\Лена\Desktop\НАЖДАЧКА\ЮП Сухое дерево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822" y="200040"/>
            <a:ext cx="7878618" cy="61389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21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45168" y="6402139"/>
            <a:ext cx="16377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</a:t>
            </a:r>
            <a:r>
              <a:rPr lang="ru-RU" sz="1600" i="1" dirty="0" smtClean="0"/>
              <a:t> </a:t>
            </a:r>
            <a:endParaRPr lang="ru-RU" sz="1600" i="1" dirty="0"/>
          </a:p>
        </p:txBody>
      </p:sp>
      <p:pic>
        <p:nvPicPr>
          <p:cNvPr id="16386" name="Picture 2" descr="C:\Users\Лена\Desktop\НАЖДАЧКА\юрий поздняков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596" y="188639"/>
            <a:ext cx="8552884" cy="59941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90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6439921"/>
            <a:ext cx="24488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Ю.П. Камерный «Причал»</a:t>
            </a:r>
          </a:p>
        </p:txBody>
      </p:sp>
      <p:pic>
        <p:nvPicPr>
          <p:cNvPr id="17410" name="Picture 2" descr="C:\Users\Лена\Desktop\НАЖДАЧКА\юрий поздняков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8516331" cy="59046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6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Лена\Desktop\НАЖДАЧКА\knowhow0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16631"/>
            <a:ext cx="7632848" cy="639029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35896" y="651944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Николай Уваров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21703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Лена\Desktop\НАЖДАЧКА\knowhow0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8680" y="262889"/>
            <a:ext cx="7519744" cy="618423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8910" y="6424613"/>
            <a:ext cx="17621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07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Лена\Desktop\НАЖДАЧКА\knowhow06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171449"/>
            <a:ext cx="7557462" cy="63413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4082" y="6511498"/>
            <a:ext cx="1762125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59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266" y="246064"/>
            <a:ext cx="3801110" cy="319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46064"/>
            <a:ext cx="3808264" cy="3190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266" y="3573016"/>
            <a:ext cx="3801110" cy="297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609064"/>
            <a:ext cx="3808264" cy="2952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51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52736"/>
            <a:ext cx="698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1213"/>
            <a:r>
              <a:rPr lang="x-none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пейзаж понравился больше всего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2-3 словах выразите свое мнение: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200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колорит для него характерен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200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своем впечатлении от картины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200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средства выражения были использованы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x-none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x-none" sz="200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правил перспективы повлияло на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811213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художественный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 картины?</a:t>
            </a:r>
          </a:p>
        </p:txBody>
      </p:sp>
    </p:spTree>
    <p:extLst>
      <p:ext uri="{BB962C8B-B14F-4D97-AF65-F5344CB8AC3E}">
        <p14:creationId xmlns:p14="http://schemas.microsoft.com/office/powerpoint/2010/main" val="264638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692696"/>
            <a:ext cx="3285066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Образовательные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ресурсы:</a:t>
            </a:r>
          </a:p>
          <a:p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 </a:t>
            </a:r>
            <a:r>
              <a:rPr lang="x-none" sz="2000" u="sng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http://ru.wikipedia.org/wiki</a:t>
            </a:r>
            <a:r>
              <a:rPr lang="x-none" sz="200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www.artsait.ru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://ivesti.com.ua/interes</a:t>
            </a:r>
            <a:r>
              <a:rPr lang="ru-RU" u="sng" dirty="0" smtClean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/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rgbClr val="0563C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5"/>
              </a:rPr>
              <a:t>https://artchive.ru/artists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3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32656"/>
            <a:ext cx="799288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300" dirty="0">
                <a:solidFill>
                  <a:schemeClr val="accent3">
                    <a:lumMod val="50000"/>
                  </a:schemeClr>
                </a:solidFill>
              </a:rPr>
              <a:t>Жанры изобразительного </a:t>
            </a:r>
            <a:r>
              <a:rPr lang="ru-RU" sz="3200" b="1" spc="300" dirty="0" smtClean="0">
                <a:solidFill>
                  <a:schemeClr val="accent3">
                    <a:lumMod val="50000"/>
                  </a:schemeClr>
                </a:solidFill>
              </a:rPr>
              <a:t>искусства</a:t>
            </a:r>
          </a:p>
          <a:p>
            <a:pPr algn="ctr"/>
            <a:endParaRPr lang="ru-RU" sz="2400" b="1" spc="300" dirty="0" smtClean="0"/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800" dirty="0"/>
              <a:t> </a:t>
            </a:r>
            <a:r>
              <a:rPr lang="ru-RU" sz="2400" b="1" i="1" dirty="0" smtClean="0"/>
              <a:t>ПЕЙЗАЖ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НАТЮРМОРТ 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ПОРТРЕТ 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АНИМАЛИСТИЧЕСКИЙ 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БЫТОВОЙ 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БАТАЛЬНЫЙ  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СКАЗОЧНО-БЫЛИННЫЙ </a:t>
            </a:r>
          </a:p>
          <a:p>
            <a:pPr marL="2571750" lvl="5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2400" b="1" i="1" dirty="0" smtClean="0"/>
              <a:t> ИСТОРИЧЕСКИЙ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81905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85964"/>
            <a:ext cx="2823122" cy="2348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0009" y="2834644"/>
            <a:ext cx="25102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/>
              <a:t>Ван Гог  </a:t>
            </a:r>
            <a:r>
              <a:rPr lang="ru-RU" sz="1200" i="1" dirty="0" smtClean="0"/>
              <a:t>«Звездная </a:t>
            </a:r>
            <a:r>
              <a:rPr lang="ru-RU" sz="1200" i="1" dirty="0"/>
              <a:t>ночь над </a:t>
            </a:r>
            <a:r>
              <a:rPr lang="ru-RU" sz="1200" i="1" dirty="0" smtClean="0"/>
              <a:t>Роной»</a:t>
            </a:r>
            <a:endParaRPr lang="ru-RU" sz="12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7574" y="11663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300" dirty="0" smtClean="0">
                <a:solidFill>
                  <a:schemeClr val="accent3">
                    <a:lumMod val="50000"/>
                  </a:schemeClr>
                </a:solidFill>
              </a:rPr>
              <a:t>Назовите вид и жанр </a:t>
            </a:r>
            <a:r>
              <a:rPr lang="ru-RU" b="1" spc="300" dirty="0">
                <a:solidFill>
                  <a:schemeClr val="accent3">
                    <a:lumMod val="50000"/>
                  </a:schemeClr>
                </a:solidFill>
              </a:rPr>
              <a:t>изобразительного искусства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4472" y="3340928"/>
            <a:ext cx="2350006" cy="30579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51562" y="6384261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/>
              <a:t>Михаил </a:t>
            </a:r>
            <a:r>
              <a:rPr lang="ru-RU" sz="1200" i="1" dirty="0"/>
              <a:t>Васильевич Ломоносов </a:t>
            </a:r>
            <a:r>
              <a:rPr lang="ru-RU" sz="1200" i="1" dirty="0" smtClean="0"/>
              <a:t> </a:t>
            </a:r>
          </a:p>
          <a:p>
            <a:pPr algn="ctr"/>
            <a:r>
              <a:rPr lang="ru-RU" sz="1200" i="1" dirty="0" smtClean="0"/>
              <a:t>(</a:t>
            </a:r>
            <a:r>
              <a:rPr lang="ru-RU" sz="1200" i="1" dirty="0"/>
              <a:t>художник неизвестен)</a:t>
            </a:r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20358"/>
            <a:ext cx="2330514" cy="3099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8927" y="6419445"/>
            <a:ext cx="2709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/>
              <a:t>Валентин Серов. Детские портреты</a:t>
            </a:r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8112" y="504778"/>
            <a:ext cx="3925808" cy="23298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6619" y="2846968"/>
            <a:ext cx="196079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/>
              <a:t>Алексей Степанов «</a:t>
            </a:r>
            <a:r>
              <a:rPr lang="ru-RU" sz="1200" i="1" dirty="0"/>
              <a:t>Лоси» </a:t>
            </a:r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8581" y="3529103"/>
            <a:ext cx="3578434" cy="26815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635896" y="6310922"/>
            <a:ext cx="23301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/>
              <a:t>Виктор </a:t>
            </a:r>
            <a:r>
              <a:rPr lang="ru-RU" sz="1200" i="1" dirty="0" smtClean="0"/>
              <a:t>Васнецов «</a:t>
            </a:r>
            <a:r>
              <a:rPr lang="ru-RU" sz="1200" i="1" dirty="0"/>
              <a:t>Богатыри»   </a:t>
            </a:r>
          </a:p>
        </p:txBody>
      </p:sp>
    </p:spTree>
    <p:extLst>
      <p:ext uri="{BB962C8B-B14F-4D97-AF65-F5344CB8AC3E}">
        <p14:creationId xmlns:p14="http://schemas.microsoft.com/office/powerpoint/2010/main" val="9177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8558" y="3861721"/>
            <a:ext cx="2017664" cy="25922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981906" y="6430516"/>
            <a:ext cx="18179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/>
              <a:t>Клод Моне </a:t>
            </a:r>
            <a:r>
              <a:rPr lang="ru-RU" sz="1200" i="1" dirty="0"/>
              <a:t>- Подсолнухи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4481"/>
            <a:ext cx="2232248" cy="28961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097832"/>
            <a:ext cx="13830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/>
              <a:t>Вадим </a:t>
            </a:r>
            <a:r>
              <a:rPr lang="ru-RU" sz="1200" i="1" dirty="0" smtClean="0"/>
              <a:t> Трофимов </a:t>
            </a:r>
            <a:endParaRPr lang="ru-RU" sz="1200" i="1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944" y="3861721"/>
            <a:ext cx="3669708" cy="25687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4998" y="6508630"/>
            <a:ext cx="2465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i="1" dirty="0" smtClean="0"/>
              <a:t>Иван Айвазовский «Девятый вал»</a:t>
            </a:r>
            <a:endParaRPr lang="ru-RU" sz="1200" i="1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8889" y="214481"/>
            <a:ext cx="6148324" cy="28702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68429" y="3157517"/>
            <a:ext cx="30598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Илья Репин «Бурлаки </a:t>
            </a:r>
            <a:r>
              <a:rPr lang="ru-RU" sz="1200" i="1" dirty="0"/>
              <a:t>на </a:t>
            </a:r>
            <a:r>
              <a:rPr lang="ru-RU" sz="1200" i="1" dirty="0" smtClean="0"/>
              <a:t>Волге»</a:t>
            </a:r>
            <a:endParaRPr lang="ru-RU" sz="1200" i="1" dirty="0"/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616118"/>
            <a:ext cx="2482841" cy="27434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99940" y="6316849"/>
            <a:ext cx="25485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i="1" dirty="0" smtClean="0"/>
              <a:t>Иван </a:t>
            </a:r>
            <a:r>
              <a:rPr lang="ru-RU" sz="1200" i="1" dirty="0" err="1"/>
              <a:t>Мартос</a:t>
            </a:r>
            <a:r>
              <a:rPr lang="ru-RU" sz="1200" i="1" dirty="0"/>
              <a:t> </a:t>
            </a:r>
            <a:endParaRPr lang="ru-RU" sz="1200" i="1" dirty="0" smtClean="0"/>
          </a:p>
          <a:p>
            <a:pPr algn="ctr"/>
            <a:r>
              <a:rPr lang="ru-RU" sz="1200" i="1" dirty="0" smtClean="0"/>
              <a:t>Памятник </a:t>
            </a:r>
            <a:r>
              <a:rPr lang="ru-RU" sz="1200" i="1" dirty="0"/>
              <a:t>Минину и Пожарскому </a:t>
            </a:r>
            <a:r>
              <a:rPr lang="ru-RU" sz="1200" i="1" dirty="0" smtClean="0"/>
              <a:t> 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220082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7704" y="6381328"/>
            <a:ext cx="49955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/>
              <a:t>Николай Петрович Крымов </a:t>
            </a:r>
            <a:r>
              <a:rPr lang="ru-RU" sz="1600" i="1" dirty="0" smtClean="0"/>
              <a:t> «После </a:t>
            </a:r>
            <a:r>
              <a:rPr lang="ru-RU" sz="1600" i="1" dirty="0"/>
              <a:t>весеннего </a:t>
            </a:r>
            <a:r>
              <a:rPr lang="ru-RU" sz="1600" i="1" dirty="0" smtClean="0"/>
              <a:t>дождя»</a:t>
            </a:r>
            <a:endParaRPr lang="ru-RU" sz="1600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93194"/>
            <a:ext cx="8208912" cy="6148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72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804" y="150892"/>
            <a:ext cx="8560392" cy="61206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623731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/>
              <a:t>Николай Петрович </a:t>
            </a:r>
            <a:r>
              <a:rPr lang="ru-RU" sz="1400" i="1" dirty="0" smtClean="0"/>
              <a:t>Крымов. </a:t>
            </a:r>
          </a:p>
          <a:p>
            <a:pPr algn="ctr"/>
            <a:r>
              <a:rPr lang="ru-RU" sz="1400" i="1" dirty="0" smtClean="0"/>
              <a:t>Специальная таблица </a:t>
            </a:r>
            <a:r>
              <a:rPr lang="ru-RU" sz="1400" i="1" dirty="0"/>
              <a:t>распределения тона в зависимости от времени </a:t>
            </a:r>
            <a:r>
              <a:rPr lang="ru-RU" sz="1400" i="1" dirty="0" smtClean="0"/>
              <a:t>суток.</a:t>
            </a:r>
            <a:endParaRPr lang="ru-RU" sz="14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858336"/>
            <a:ext cx="3931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- Обратимся к учебнику – стр.152-153 </a:t>
            </a:r>
          </a:p>
        </p:txBody>
      </p:sp>
    </p:spTree>
    <p:extLst>
      <p:ext uri="{BB962C8B-B14F-4D97-AF65-F5344CB8AC3E}">
        <p14:creationId xmlns:p14="http://schemas.microsoft.com/office/powerpoint/2010/main" val="256812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ена\Desktop\НАЖДАЧКА\ГирфановаМА Берёзки у пруда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510" y="187464"/>
            <a:ext cx="4721219" cy="64808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0112" y="6328648"/>
            <a:ext cx="32859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err="1" smtClean="0"/>
              <a:t>М.А.Гирфанова</a:t>
            </a:r>
            <a:r>
              <a:rPr lang="ru-RU" sz="1600" i="1" dirty="0" smtClean="0"/>
              <a:t> «Берёзки </a:t>
            </a:r>
            <a:r>
              <a:rPr lang="ru-RU" sz="1600" i="1" dirty="0"/>
              <a:t>у </a:t>
            </a:r>
            <a:r>
              <a:rPr lang="ru-RU" sz="1600" i="1" dirty="0" smtClean="0"/>
              <a:t>пруда»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63175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1247" y="6372187"/>
            <a:ext cx="21476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i="1" dirty="0"/>
              <a:t>Гари </a:t>
            </a:r>
            <a:r>
              <a:rPr lang="ru-RU" sz="1400" i="1" dirty="0" smtClean="0"/>
              <a:t>Уик </a:t>
            </a:r>
            <a:r>
              <a:rPr lang="ru-RU" sz="1400" i="1" dirty="0" smtClean="0">
                <a:solidFill>
                  <a:prstClr val="black"/>
                </a:solidFill>
              </a:rPr>
              <a:t>«Небеса»</a:t>
            </a:r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696" y="188640"/>
            <a:ext cx="8590775" cy="61257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21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334</Words>
  <Application>Microsoft Office PowerPoint</Application>
  <PresentationFormat>Экран (4:3)</PresentationFormat>
  <Paragraphs>85</Paragraphs>
  <Slides>28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Ольга Николаевна Цув</cp:lastModifiedBy>
  <cp:revision>57</cp:revision>
  <dcterms:created xsi:type="dcterms:W3CDTF">2017-04-23T04:21:34Z</dcterms:created>
  <dcterms:modified xsi:type="dcterms:W3CDTF">2020-01-21T10:16:30Z</dcterms:modified>
</cp:coreProperties>
</file>