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7" r:id="rId8"/>
    <p:sldId id="266" r:id="rId9"/>
    <p:sldId id="269" r:id="rId10"/>
    <p:sldId id="270" r:id="rId11"/>
    <p:sldId id="268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466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224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32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09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7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17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925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23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7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9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5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7966F-3131-48E8-8EE6-358156817241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EEAE4-1D40-4240-ACB8-DE49673C4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6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openxmlformats.org/officeDocument/2006/relationships/slide" Target="slide2.xml"/><Relationship Id="rId12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slide" Target="slide4.xml"/><Relationship Id="rId5" Type="http://schemas.microsoft.com/office/2007/relationships/hdphoto" Target="../media/hdphoto2.wdp"/><Relationship Id="rId10" Type="http://schemas.openxmlformats.org/officeDocument/2006/relationships/slide" Target="slide3.xml"/><Relationship Id="rId4" Type="http://schemas.openxmlformats.org/officeDocument/2006/relationships/image" Target="../media/image2.jpeg"/><Relationship Id="rId9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hyperlink" Target="https://bobrenok.oc3.ru/" TargetMode="Externa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hyperlink" Target="http://www.financialfootball.ru/" TargetMode="Externa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hyperlink" Target="https://cashgo.ru/" TargetMode="Externa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5.png"/><Relationship Id="rId4" Type="http://schemas.openxmlformats.org/officeDocument/2006/relationships/hyperlink" Target="https://vashifinancy.ru/saving-week-2019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6.png"/><Relationship Id="rId4" Type="http://schemas.openxmlformats.org/officeDocument/2006/relationships/hyperlink" Target="http://dist.finam.ru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hdphoto" Target="../media/hdphoto1.wdp"/><Relationship Id="rId7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s://fincult.info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9.png"/><Relationship Id="rId4" Type="http://schemas.openxmlformats.org/officeDocument/2006/relationships/hyperlink" Target="https://&#1093;&#1086;&#1095;&#1091;&#1084;&#1086;&#1075;&#1091;&#1079;&#1085;&#1072;&#1102;.&#1088;&#1092;/%D0%B8%D0%BD%D1%82%D0%B5%D1%80%D0%B0%D0%BA%D1%82%D0%B8%D0%B2/%D1%81%D1%86%D0%B5%D0%BD%D0%B0%D1%80%D0%B8%D0%B8/#!category&amp;categor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40.png"/><Relationship Id="rId4" Type="http://schemas.openxmlformats.org/officeDocument/2006/relationships/hyperlink" Target="http://www.fsmcapital.ru/uspeh/mykinder.s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hdphoto" Target="../media/hdphoto1.wdp"/><Relationship Id="rId7" Type="http://schemas.openxmlformats.org/officeDocument/2006/relationships/slide" Target="slide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image" Target="../media/image6.jp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microsoft.com/office/2007/relationships/hdphoto" Target="../media/hdphoto1.wdp"/><Relationship Id="rId7" Type="http://schemas.openxmlformats.org/officeDocument/2006/relationships/slide" Target="slide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10" Type="http://schemas.openxmlformats.org/officeDocument/2006/relationships/image" Target="../media/image7.jpeg"/><Relationship Id="rId4" Type="http://schemas.openxmlformats.org/officeDocument/2006/relationships/image" Target="../media/image8.jpeg"/><Relationship Id="rId9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microsoft.com/office/2007/relationships/hdphoto" Target="../media/hdphoto1.wdp"/><Relationship Id="rId7" Type="http://schemas.openxmlformats.org/officeDocument/2006/relationships/slide" Target="slide1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image" Target="../media/image7.jpeg"/><Relationship Id="rId5" Type="http://schemas.openxmlformats.org/officeDocument/2006/relationships/slide" Target="slide13.xml"/><Relationship Id="rId10" Type="http://schemas.openxmlformats.org/officeDocument/2006/relationships/slide" Target="slide1.xml"/><Relationship Id="rId4" Type="http://schemas.openxmlformats.org/officeDocument/2006/relationships/image" Target="../media/image9.jpeg"/><Relationship Id="rId9" Type="http://schemas.openxmlformats.org/officeDocument/2006/relationships/slide" Target="slide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&#1043;&#1072;&#1083;&#1080;&#1083;&#1077;&#1086;.%20&#1055;&#1083;&#1072;&#1089;&#1090;&#1080;&#1082;&#1086;&#1074;&#1099;&#1077;%20&#1082;&#1072;&#1088;&#1090;&#1099;%20(&#1095;&#1072;&#1089;&#1090;&#1100;%201).mp4" TargetMode="External"/><Relationship Id="rId18" Type="http://schemas.openxmlformats.org/officeDocument/2006/relationships/slide" Target="slide1.xml"/><Relationship Id="rId3" Type="http://schemas.microsoft.com/office/2007/relationships/hdphoto" Target="../media/hdphoto1.wdp"/><Relationship Id="rId21" Type="http://schemas.openxmlformats.org/officeDocument/2006/relationships/hyperlink" Target="https://vashifinancy.ru/materials/seriia-video-lektcii-ot-finansovoi-gramotnosti/" TargetMode="External"/><Relationship Id="rId7" Type="http://schemas.openxmlformats.org/officeDocument/2006/relationships/hyperlink" Target="&#1057;&#1082;&#1072;&#1079;%20&#1087;&#1086;&#1084;&#1086;&#1088;&#1089;&#1082;&#1080;&#1081;%20&#1087;&#1088;&#1086;%20&#1092;&#1080;&#1085;&#1072;&#1085;&#1089;&#1086;&#1074;&#1091;&#1102;%20&#1075;&#1088;&#1072;&#1084;&#1086;&#1090;&#1085;&#1086;&#1089;&#1090;&#1100;.%20&#1051;&#1080;&#1095;&#1085;&#1099;&#1077;%20&#1076;&#1077;&#1085;&#1100;&#1075;&#1080;.mp4" TargetMode="External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hyperlink" Target="&#1052;&#1091;&#1083;&#1100;&#1090;&#1080;&#1082;%20&#1087;&#1088;&#1086;%20&#1092;&#1080;&#1085;&#1072;&#1085;&#1089;&#1086;&#1074;&#1099;&#1077;%20&#1087;&#1080;&#1088;&#1072;&#1084;&#1080;&#1076;&#1099;.mp4" TargetMode="External"/><Relationship Id="rId5" Type="http://schemas.openxmlformats.org/officeDocument/2006/relationships/image" Target="../media/image10.png"/><Relationship Id="rId15" Type="http://schemas.openxmlformats.org/officeDocument/2006/relationships/hyperlink" Target="&#1043;&#1072;&#1083;&#1080;&#1083;&#1077;&#1086;.%20&#1055;&#1083;&#1072;&#1089;&#1090;&#1080;&#1082;&#1086;&#1074;&#1099;&#1077;%20&#1082;&#1072;&#1088;&#1090;&#1099;%20(&#1095;&#1072;&#1089;&#1090;&#1100;%202).mp4" TargetMode="External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7.jpeg"/><Relationship Id="rId4" Type="http://schemas.openxmlformats.org/officeDocument/2006/relationships/hyperlink" Target="&#1040;&#1079;&#1073;&#1091;&#1082;&#1072;%20&#1092;&#1080;&#1085;&#1072;&#1085;&#1089;&#1086;&#1074;&#1086;&#1081;%20&#1075;&#1088;&#1072;&#1084;&#1086;&#1090;&#1085;&#1086;&#1089;&#1090;&#1080;.%20&#1042;&#1057;&#1045;%20&#1089;&#1077;&#1088;&#1080;&#1080;%20-%20&#1057;&#1084;&#1077;&#1096;&#1072;&#1088;&#1080;&#1082;&#1080;%202D.mp4" TargetMode="External"/><Relationship Id="rId9" Type="http://schemas.openxmlformats.org/officeDocument/2006/relationships/hyperlink" Target="&#1050;&#1072;&#1082;%20&#1088;&#1072;&#1073;&#1086;&#1090;&#1072;&#1077;&#1090;%20&#1101;&#1082;&#1086;&#1085;&#1086;&#1084;&#1080;&#1082;&#1072;.%20_&#1052;&#1091;&#1083;&#1100;&#1090;&#1092;&#1080;&#1083;&#1100;&#1084;.%20-%20&#1060;&#1080;&#1085;&#1072;&#1085;&#1089;&#1086;&#1074;&#1072;&#1103;%20&#1075;&#1088;&#1072;&#1084;&#1086;&#1090;&#1085;&#1086;&#1089;&#1090;&#1100;.mp4" TargetMode="External"/><Relationship Id="rId14" Type="http://schemas.openxmlformats.org/officeDocument/2006/relationships/image" Target="../media/image15.png"/><Relationship Id="rId22" Type="http://schemas.openxmlformats.org/officeDocument/2006/relationships/hyperlink" Target="&#1069;&#1082;&#1086;&#1085;&#1086;&#1084;&#1080;&#1082;&#1072;%20&#1085;&#1077;%20&#1076;&#1083;&#1103;%20&#1101;&#1082;&#1086;&#1085;&#1086;&#1084;&#1080;&#1089;&#1090;&#1086;&#1074;.mp4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s://&#1092;&#1080;&#1085;&#1079;&#1085;&#1072;&#1081;&#1082;&#1072;.&#1088;&#1092;/" TargetMode="External"/><Relationship Id="rId4" Type="http://schemas.openxmlformats.org/officeDocument/2006/relationships/image" Target="../media/image20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hdphoto" Target="../media/hdphoto1.wdp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.wdp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&#1084;&#1086;&#1085;&#1077;&#1090;&#1082;&#1080;&#1085;&#1099;.&#1088;&#1092;/" TargetMode="External"/><Relationship Id="rId5" Type="http://schemas.openxmlformats.org/officeDocument/2006/relationships/image" Target="../media/image28.png"/><Relationship Id="rId10" Type="http://schemas.openxmlformats.org/officeDocument/2006/relationships/image" Target="../media/image23.jpeg"/><Relationship Id="rId4" Type="http://schemas.openxmlformats.org/officeDocument/2006/relationships/image" Target="../media/image27.png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hyperlink" Target="http://&#1082;&#1074;&#1077;&#1089;&#1090;.&#1093;&#1086;&#1095;&#1091;&#1084;&#1086;&#1075;&#1091;&#1079;&#1085;&#1072;&#1102;.&#1088;&#1092;/" TargetMode="Externa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511" y="0"/>
            <a:ext cx="9800196" cy="693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i2.wp.com/www.dijitalteknik.com.tr/wp-content/uploads/2019/03/Fotograf-3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4" t="16606" r="6568" b="10027"/>
          <a:stretch/>
        </p:blipFill>
        <p:spPr bwMode="auto">
          <a:xfrm>
            <a:off x="1930862" y="1699930"/>
            <a:ext cx="5255451" cy="329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51822" y="2852936"/>
            <a:ext cx="55691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tang" pitchFamily="18" charset="-127"/>
                <a:ea typeface="Batang" pitchFamily="18" charset="-127"/>
              </a:rPr>
              <a:t>Информационные</a:t>
            </a:r>
          </a:p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Batang" pitchFamily="18" charset="-127"/>
                <a:ea typeface="Batang" pitchFamily="18" charset="-127"/>
              </a:rPr>
              <a:t>ресурсы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30" name="Picture 6" descr="https://i.ya-webdesign.com/images/laptop-vector-png-4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3366"/>
            <a:ext cx="224621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i.ya-webdesign.com/images/laptop-vector-png-4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35770"/>
            <a:ext cx="224621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.ya-webdesign.com/images/laptop-vector-png-4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3136"/>
            <a:ext cx="224621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i.ya-webdesign.com/images/laptop-vector-png-4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1885"/>
            <a:ext cx="224621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4545" y="66415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Приложения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1209" y="4941168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Информационно просветительские ресурсы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809" y="486916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Видео коллекция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15185" y="371764"/>
            <a:ext cx="1584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Интерактивные развлекательные просветительские игры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9" name="Picture 2" descr="http://www.steurs.com/sites/default/files/styles/slider/public/images/basic_page/images/shutterstock_54120955_0.jpg?itok=50Bd8YiM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DF3"/>
              </a:clrFrom>
              <a:clrTo>
                <a:srgbClr val="FFFD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56" t="41709" r="7430" b="5148"/>
          <a:stretch/>
        </p:blipFill>
        <p:spPr bwMode="auto">
          <a:xfrm>
            <a:off x="2699792" y="1166432"/>
            <a:ext cx="504056" cy="82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www.steurs.com/sites/default/files/styles/slider/public/images/basic_page/images/shutterstock_54120955_0.jpg?itok=50Bd8YiM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7" t="40041" r="38817" b="4245"/>
          <a:stretch/>
        </p:blipFill>
        <p:spPr bwMode="auto">
          <a:xfrm>
            <a:off x="2699792" y="5466599"/>
            <a:ext cx="504056" cy="83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steurs.com/sites/default/files/styles/slider/public/images/basic_page/images/shutterstock_54120955_0.jpg?itok=50Bd8YiM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0FFFF"/>
              </a:clrFrom>
              <a:clrTo>
                <a:srgbClr val="F0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" t="40854" r="69292" b="5433"/>
          <a:stretch/>
        </p:blipFill>
        <p:spPr bwMode="auto">
          <a:xfrm>
            <a:off x="8330378" y="1136693"/>
            <a:ext cx="576064" cy="82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static3.depositphotos.com/1001441/130/i/950/depositphotos_1304679-stock-photo-red-computer-mouse-with-the.jpg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14" t="30368" r="4851" b="42090"/>
          <a:stretch/>
        </p:blipFill>
        <p:spPr bwMode="auto">
          <a:xfrm rot="3505595">
            <a:off x="8383992" y="5718456"/>
            <a:ext cx="866954" cy="69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9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4177" y="33265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Зритель является непосредственным участником действий! В конце каждого эпизода Бобренок спрашивает, как ему поступить в той или иной ситуации, а зритель решает. Такой подход разовьет аналитические способности учащихся, понимание важности принятия правильных решений в жизни и ответственности за свой выбор.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1532985"/>
            <a:ext cx="4608512" cy="422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0389" y="5949280"/>
            <a:ext cx="2437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ttps://bobrenok.oc3.ru/</a:t>
            </a:r>
            <a:endParaRPr lang="ru-RU" dirty="0"/>
          </a:p>
        </p:txBody>
      </p:sp>
      <p:pic>
        <p:nvPicPr>
          <p:cNvPr id="9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6521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633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32" y="1665968"/>
            <a:ext cx="4882863" cy="379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Финансовый футбол – это стремительная игра, в которой игроки отвечают на вопросы, выбирая из нескольких вариантов ответов. Игра проверяет знания игрока в области управления личными финансами по мере того, как он продвигается к воротам противника, чтобы забить гол. Перед началом игры вы можете ознакомиться с четырьмя обучающими модулями.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5651039"/>
            <a:ext cx="3273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hlinkClick r:id="rId5"/>
              </a:rPr>
              <a:t>http://www.financialfootball.ru/</a:t>
            </a:r>
            <a:r>
              <a:rPr lang="ru-RU" dirty="0"/>
              <a:t> </a:t>
            </a:r>
          </a:p>
        </p:txBody>
      </p:sp>
      <p:pic>
        <p:nvPicPr>
          <p:cNvPr id="9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87612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60648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Это финансовый тренажер, который </a:t>
            </a:r>
            <a:r>
              <a:rPr lang="ru-RU" dirty="0" smtClean="0"/>
              <a:t> дает </a:t>
            </a:r>
            <a:r>
              <a:rPr lang="ru-RU" dirty="0"/>
              <a:t>правильную систему </a:t>
            </a:r>
            <a:r>
              <a:rPr lang="ru-RU" dirty="0" smtClean="0"/>
              <a:t>мышления. Легко </a:t>
            </a:r>
            <a:r>
              <a:rPr lang="ru-RU" dirty="0"/>
              <a:t>обучает азбуке финансовой </a:t>
            </a:r>
            <a:r>
              <a:rPr lang="ru-RU" dirty="0" smtClean="0"/>
              <a:t>грамотности. Позволяет </a:t>
            </a:r>
            <a:r>
              <a:rPr lang="ru-RU" dirty="0"/>
              <a:t>понять, как работает страхование, </a:t>
            </a:r>
            <a:r>
              <a:rPr lang="ru-RU" dirty="0" smtClean="0"/>
              <a:t> фондовый </a:t>
            </a:r>
            <a:r>
              <a:rPr lang="ru-RU" dirty="0"/>
              <a:t>рынок, инвестиции в бизнес и </a:t>
            </a:r>
            <a:r>
              <a:rPr lang="ru-RU" dirty="0" smtClean="0"/>
              <a:t>недвижимость. Дает </a:t>
            </a:r>
            <a:r>
              <a:rPr lang="ru-RU" dirty="0"/>
              <a:t>возможность управлять игровыми деньгами, </a:t>
            </a:r>
          </a:p>
          <a:p>
            <a:r>
              <a:rPr lang="ru-RU" dirty="0"/>
              <a:t>не рискуя </a:t>
            </a:r>
            <a:r>
              <a:rPr lang="ru-RU" dirty="0" smtClean="0"/>
              <a:t>реальными. Цель </a:t>
            </a:r>
            <a:r>
              <a:rPr lang="ru-RU" dirty="0"/>
              <a:t>игры — стать финансово независимым </a:t>
            </a:r>
          </a:p>
          <a:p>
            <a:r>
              <a:rPr lang="ru-RU" dirty="0"/>
              <a:t>и купить свою мечту.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18287"/>
            <a:ext cx="3869193" cy="396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7862" y="6093296"/>
            <a:ext cx="1952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hlinkClick r:id="rId5"/>
              </a:rPr>
              <a:t>https://cashgo.ru/</a:t>
            </a:r>
            <a:r>
              <a:rPr lang="ru-RU" dirty="0"/>
              <a:t> </a:t>
            </a:r>
          </a:p>
        </p:txBody>
      </p:sp>
      <p:pic>
        <p:nvPicPr>
          <p:cNvPr id="8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71" y="5438916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7505" y="47667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Цель: Создание основ для формирования финансово грамотного поведения населения, как необходимого условия повышения уровня и качества жизни.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53836" y="5301208"/>
            <a:ext cx="4280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hlinkClick r:id="rId4"/>
              </a:rPr>
              <a:t>https://vashifinancy.ru/saving-week-2019</a:t>
            </a:r>
            <a:r>
              <a:rPr lang="ru-RU" u="sng" dirty="0" smtClean="0">
                <a:hlinkClick r:id="rId4"/>
              </a:rPr>
              <a:t>/</a:t>
            </a:r>
            <a:r>
              <a:rPr lang="ru-RU" u="sng" dirty="0" smtClean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23" y="1556792"/>
            <a:ext cx="7020272" cy="343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4" y="5487362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7445" y="332656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/>
              <a:t>Как сделать так, чтобы денег было много, и они все работали на вас?</a:t>
            </a:r>
          </a:p>
          <a:p>
            <a:r>
              <a:rPr lang="ru-RU" dirty="0"/>
              <a:t>Именно об этом и расскажет наша </a:t>
            </a:r>
            <a:r>
              <a:rPr lang="ru-RU" dirty="0" err="1"/>
              <a:t>видеоинструкция</a:t>
            </a:r>
            <a:r>
              <a:rPr lang="ru-RU" dirty="0"/>
              <a:t>! Мы пройдемся по всем составляющим финансового успеха: от правил создания личного финансового плана, ведения личного или семейного бюджета, до первых шагов в мире инвестиций на фондовом рынке.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11932" y="6165304"/>
            <a:ext cx="2153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hlinkClick r:id="rId4"/>
              </a:rPr>
              <a:t>http://dist.finam.ru/</a:t>
            </a:r>
            <a:r>
              <a:rPr lang="ru-RU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716" y="1916832"/>
            <a:ext cx="6989432" cy="3878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45" y="5669119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46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3" y="260648"/>
            <a:ext cx="398405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Информационно-просветительский ресурс, созданный Центральным банком Российской Федерации. Его цель — формирование финансовой культуры граждан.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Сайт предназначен для широкой аудитории с разным уровнем знаний об экономике и разными финансовыми возможностями. В материалах сайта в простой форме, с некоторыми допущениями и упрощениями разбираются ситуации, с которыми может столкнуться каждый — от необходимости взять кредит и выбрать наиболее удачный вариант накопления денег до поиска оптимальной стратегии формирования будущей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пенсии.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4934200"/>
            <a:ext cx="41764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https://fincult.info</a:t>
            </a:r>
            <a:r>
              <a:rPr lang="ru-RU" dirty="0" smtClean="0"/>
              <a:t> </a:t>
            </a:r>
          </a:p>
          <a:p>
            <a:r>
              <a:rPr lang="ru-RU" sz="1400" dirty="0" smtClean="0"/>
              <a:t>(ссылка на сайт не работает на прямую. Воспользоваться сайтом можно скопировав ссылку  вставить в адресную строку любого браузера) </a:t>
            </a:r>
            <a:endParaRPr lang="ru-RU" sz="1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" t="15290" b="-1"/>
          <a:stretch/>
        </p:blipFill>
        <p:spPr bwMode="auto">
          <a:xfrm>
            <a:off x="4091557" y="745324"/>
            <a:ext cx="5328592" cy="388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 bwMode="auto">
          <a:xfrm>
            <a:off x="4091557" y="341146"/>
            <a:ext cx="5328592" cy="40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s://png.pngtree.com/png-vector/20190505/ourlarge/pngtree-vector-logout-icon-png-image_1023261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54516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358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Материалы сайта содержат информацию о правах потребителей финансовых услуг, законодательную базу, интерактивные материалы для самостоятельного изучения правил пользования такими услугами.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 сайте можно пройти тест на знание прав потребителей финансовых услуг, организовать игру или урок, распечатать комиксы для школьников можно с помощью материалов раздела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Интерактив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Школьникам.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5661248"/>
            <a:ext cx="6642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 smtClean="0">
                <a:hlinkClick r:id="rId4"/>
              </a:rPr>
              <a:t>https://xn--80afmshcb2bdox6g.xn--p1ai/%D0%B8%D0%BD%D1%82%D0%B5%D1%80%D0%B0%D0%BA%D1%82%D0%B8%D0%B2/%D1%81%D1%86%D0%B5%D0%BD%D0%B0%D1%80%D0%B8%D0%B8/#!category&amp;category</a:t>
            </a:r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58450"/>
            <a:ext cx="5425232" cy="3475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05542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01517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Статьи о детях и деньгах, учим финансовой грамотности. На этой страничке собраны интересные статьи о том как научить детей управлять деньгами, зачем это нужно, что это даст и как это сделать.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5853994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hlinkClick r:id="rId4"/>
              </a:rPr>
              <a:t>http://www.fsmcapital.ru/uspeh/mykinder.shtml</a:t>
            </a:r>
            <a:r>
              <a:rPr lang="ru-RU" dirty="0"/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" t="1782" r="3138"/>
          <a:stretch/>
        </p:blipFill>
        <p:spPr bwMode="auto">
          <a:xfrm>
            <a:off x="1540430" y="1420317"/>
            <a:ext cx="6052458" cy="442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99" y="5605901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900igr.net/up/datai/75993/0060-126-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798" y="1545541"/>
            <a:ext cx="9886256" cy="250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3672408" cy="4536243"/>
          </a:xfrm>
        </p:spPr>
      </p:pic>
      <p:sp>
        <p:nvSpPr>
          <p:cNvPr id="5" name="Прямоугольник 4"/>
          <p:cNvSpPr/>
          <p:nvPr/>
        </p:nvSpPr>
        <p:spPr>
          <a:xfrm>
            <a:off x="2367337" y="486547"/>
            <a:ext cx="44181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Приложения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1960" y="1767006"/>
            <a:ext cx="35452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Финзнайка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6+</a:t>
            </a:r>
          </a:p>
          <a:p>
            <a:pPr marL="285750" indent="-285750">
              <a:buFont typeface="Wingdings" pitchFamily="2" charset="2"/>
              <a:buChar char="v"/>
            </a:pP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Финзнайка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Монеткины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3200" dirty="0" smtClean="0"/>
          </a:p>
          <a:p>
            <a:pPr marL="285750" indent="-285750">
              <a:buFont typeface="Wingdings" pitchFamily="2" charset="2"/>
              <a:buChar char="v"/>
            </a:pPr>
            <a:endParaRPr lang="ru-RU" dirty="0"/>
          </a:p>
        </p:txBody>
      </p:sp>
      <p:pic>
        <p:nvPicPr>
          <p:cNvPr id="7170" name="Picture 2" descr="https://cdn4.vectorstock.com/i/1000x1000/88/38/blue-honeycomb-home-icon-vector-1218838.jpg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3"/>
          <a:stretch/>
        </p:blipFill>
        <p:spPr bwMode="auto">
          <a:xfrm>
            <a:off x="8028384" y="5229200"/>
            <a:ext cx="936104" cy="94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59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-14848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33056"/>
            <a:ext cx="4091236" cy="2776926"/>
          </a:xfrm>
        </p:spPr>
      </p:pic>
      <p:sp>
        <p:nvSpPr>
          <p:cNvPr id="5" name="Прямоугольник 4"/>
          <p:cNvSpPr/>
          <p:nvPr/>
        </p:nvSpPr>
        <p:spPr>
          <a:xfrm>
            <a:off x="121401" y="116632"/>
            <a:ext cx="9145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Интерактивные развлекательные просветительские игры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1700808"/>
            <a:ext cx="7632848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Интерактивная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браузерная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 игра-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квест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 «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Финансовыебудни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«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Богатый бобрёнок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»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 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Онлайн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игра «Финансовый футбол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»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8" action="ppaction://hlinksldjump"/>
              </a:rPr>
              <a:t>Лучший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8" action="ppaction://hlinksldjump"/>
              </a:rPr>
              <a:t>в мире тренажер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8" action="ppaction://hlinksldjump"/>
              </a:rPr>
              <a:t>для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8" action="ppaction://hlinksldjump"/>
              </a:rPr>
              <a:t>развития финансового интеллекта!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Picture 2" descr="https://cdn4.vectorstock.com/i/1000x1000/88/38/blue-honeycomb-home-icon-vector-1218838.jpg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3"/>
          <a:stretch/>
        </p:blipFill>
        <p:spPr bwMode="auto">
          <a:xfrm>
            <a:off x="8028384" y="5229200"/>
            <a:ext cx="936104" cy="94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5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54" y="4154861"/>
            <a:ext cx="3943105" cy="2676229"/>
          </a:xfrm>
        </p:spPr>
      </p:pic>
      <p:sp>
        <p:nvSpPr>
          <p:cNvPr id="5" name="Прямоугольник 4"/>
          <p:cNvSpPr/>
          <p:nvPr/>
        </p:nvSpPr>
        <p:spPr>
          <a:xfrm>
            <a:off x="70992" y="116632"/>
            <a:ext cx="90730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Информационно просветительские ресурсы</a:t>
            </a:r>
            <a:endParaRPr lang="ru-RU" sz="44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3728" y="1844824"/>
            <a:ext cx="69974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5" action="ppaction://hlinksldjump"/>
              </a:rPr>
              <a:t>Портал ВАШИФИНАНСЫ.РФ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Дистанционное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обучение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 от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А до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6" action="ppaction://hlinksldjump"/>
              </a:rPr>
              <a:t>Я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Fincult.info  (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Финансовая культура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)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7" action="ppaction://hlinksldjump"/>
              </a:rPr>
              <a:t> 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8" action="ppaction://hlinksldjump"/>
              </a:rPr>
              <a:t>Хочумогузнаю.рф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9" action="ppaction://hlinksldjump"/>
              </a:rPr>
              <a:t>Финансовый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9" action="ppaction://hlinksldjump"/>
              </a:rPr>
              <a:t>дом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9" action="ppaction://hlinksldjump"/>
              </a:rPr>
              <a:t> "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hlinkClick r:id="rId9" action="ppaction://hlinksldjump"/>
              </a:rPr>
              <a:t>ФСМ Капитал"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Picture 2" descr="https://cdn4.vectorstock.com/i/1000x1000/88/38/blue-honeycomb-home-icon-vector-1218838.jpg">
            <a:hlinkClick r:id="rId1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3"/>
          <a:stretch/>
        </p:blipFill>
        <p:spPr bwMode="auto">
          <a:xfrm>
            <a:off x="8028384" y="5229200"/>
            <a:ext cx="936104" cy="94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>
            <a:hlinkClick r:id="rId4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73" y="1015861"/>
            <a:ext cx="2448272" cy="1267461"/>
          </a:xfrm>
        </p:spPr>
      </p:pic>
      <p:pic>
        <p:nvPicPr>
          <p:cNvPr id="21506" name="Picture 2" descr="https://trogiupit.com/wp-content/uploads/images/wppipes/2016-01/7cfa1685f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87" y="240992"/>
            <a:ext cx="2304256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82168" y="263685"/>
            <a:ext cx="4677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Видео коллекция 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6" name="Рисунок 5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909" y="4542984"/>
            <a:ext cx="2405712" cy="1478304"/>
          </a:xfrm>
          <a:prstGeom prst="rect">
            <a:avLst/>
          </a:prstGeom>
        </p:spPr>
      </p:pic>
      <p:pic>
        <p:nvPicPr>
          <p:cNvPr id="7" name="Рисунок 6">
            <a:hlinkClick r:id="rId9" action="ppaction://hlinkfil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154" y="2720458"/>
            <a:ext cx="2750038" cy="1417083"/>
          </a:xfrm>
          <a:prstGeom prst="rect">
            <a:avLst/>
          </a:prstGeom>
        </p:spPr>
      </p:pic>
      <p:pic>
        <p:nvPicPr>
          <p:cNvPr id="8" name="Рисунок 7">
            <a:hlinkClick r:id="rId11" action="ppaction://hlinkfil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15861"/>
            <a:ext cx="2430758" cy="1394261"/>
          </a:xfrm>
          <a:prstGeom prst="rect">
            <a:avLst/>
          </a:prstGeom>
        </p:spPr>
      </p:pic>
      <p:pic>
        <p:nvPicPr>
          <p:cNvPr id="9" name="Рисунок 8">
            <a:hlinkClick r:id="rId13" action="ppaction://hlinkfile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3" y="4330736"/>
            <a:ext cx="1674610" cy="792139"/>
          </a:xfrm>
          <a:prstGeom prst="rect">
            <a:avLst/>
          </a:prstGeom>
        </p:spPr>
      </p:pic>
      <p:pic>
        <p:nvPicPr>
          <p:cNvPr id="10" name="Рисунок 9">
            <a:hlinkClick r:id="rId15" action="ppaction://hlinkfile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0"/>
          <a:stretch/>
        </p:blipFill>
        <p:spPr>
          <a:xfrm>
            <a:off x="2051720" y="4330736"/>
            <a:ext cx="1728836" cy="7921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69319"/>
            <a:ext cx="2590122" cy="1065292"/>
          </a:xfrm>
          <a:prstGeom prst="rect">
            <a:avLst/>
          </a:prstGeom>
        </p:spPr>
      </p:pic>
      <p:sp>
        <p:nvSpPr>
          <p:cNvPr id="12" name="Стрелка вверх 11"/>
          <p:cNvSpPr/>
          <p:nvPr/>
        </p:nvSpPr>
        <p:spPr>
          <a:xfrm rot="10800000">
            <a:off x="755576" y="3934611"/>
            <a:ext cx="367325" cy="396125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0800000">
            <a:off x="2244780" y="3934611"/>
            <a:ext cx="367325" cy="396125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https://cdn4.vectorstock.com/i/1000x1000/88/38/blue-honeycomb-home-icon-vector-1218838.jpg">
            <a:hlinkClick r:id="rId1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3"/>
          <a:stretch/>
        </p:blipFill>
        <p:spPr bwMode="auto">
          <a:xfrm>
            <a:off x="8207896" y="5672314"/>
            <a:ext cx="936104" cy="94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55" y="5558504"/>
            <a:ext cx="3298701" cy="56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8327" y="6021288"/>
            <a:ext cx="3186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u="sng" dirty="0">
                <a:hlinkClick r:id="rId21"/>
              </a:rPr>
              <a:t>https://vashifinancy.ru/materials/seriia-video-lektcii-ot-finansovoi-gramotnosti/</a:t>
            </a:r>
            <a:r>
              <a:rPr lang="ru-RU" sz="1200" dirty="0"/>
              <a:t> </a:t>
            </a:r>
          </a:p>
        </p:txBody>
      </p:sp>
      <p:pic>
        <p:nvPicPr>
          <p:cNvPr id="14339" name="Picture 3">
            <a:hlinkClick r:id="rId22" action="ppaction://hlinkfile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860" y="2705106"/>
            <a:ext cx="2695396" cy="1393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041" y="0"/>
            <a:ext cx="9693286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814" y="3133415"/>
            <a:ext cx="2937072" cy="20959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252" y="183986"/>
            <a:ext cx="89472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«</a:t>
            </a:r>
            <a:r>
              <a:rPr lang="ru-RU" b="1" u="sng" dirty="0" err="1"/>
              <a:t>Финзнайка</a:t>
            </a:r>
            <a:r>
              <a:rPr lang="ru-RU" b="1" u="sng" dirty="0"/>
              <a:t> 6+»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Доступно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устройств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Android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Специально для учащихся 1-4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классов. Игра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предоставляет целый ряд возможностей как для самих детей, так и для родителей и учителей. Ребенок может самостоятельно пройти задания по таким темам, как «Деньги», «Семейный бюджет», «Семья и государство», «Банки», «Бизнес» и «Валюта». За каждое правильно решенное задание дети получают призовые очки.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или учитель могут зарегистрироваться на сайте 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5"/>
              </a:rPr>
              <a:t>финзнайка.рф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 получить роль наставника.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48" y="3133415"/>
            <a:ext cx="2640707" cy="290949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03944"/>
            <a:ext cx="2880320" cy="1929657"/>
          </a:xfrm>
          <a:prstGeom prst="rect">
            <a:avLst/>
          </a:prstGeom>
        </p:spPr>
      </p:pic>
      <p:pic>
        <p:nvPicPr>
          <p:cNvPr id="6146" name="Picture 2" descr="https://png.pngtree.com/png-vector/20190505/ourlarge/pngtree-vector-logout-icon-png-image_1023261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4" y="5733256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65012"/>
            <a:ext cx="2664296" cy="291226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6181"/>
            <a:ext cx="2804727" cy="19885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885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«</a:t>
            </a:r>
            <a:r>
              <a:rPr lang="ru-RU" b="1" dirty="0" err="1"/>
              <a:t>Финзнайка</a:t>
            </a:r>
            <a:r>
              <a:rPr lang="ru-RU" b="1" dirty="0" smtClean="0"/>
              <a:t>»</a:t>
            </a:r>
          </a:p>
          <a:p>
            <a:endParaRPr lang="ru-RU" b="1" dirty="0"/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Доступно для устройств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Android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оно также рассчитано на учащихся средней школы, но нацелено скорее на проверку знаний по теме, и вопросы в нем затрагиваются более серьезные.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Детям предлагается проверить себя по основным темам: «Деньги», «Налоги», «Семейный бюджет», «Семья и государство», «Банки», «Валюта», «Страхование», «Бизнес» и др.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850" y="2956181"/>
            <a:ext cx="3051646" cy="1957334"/>
          </a:xfrm>
          <a:prstGeom prst="rect">
            <a:avLst/>
          </a:prstGeom>
        </p:spPr>
      </p:pic>
      <p:pic>
        <p:nvPicPr>
          <p:cNvPr id="8" name="Picture 2" descr="https://png.pngtree.com/png-vector/20190505/ourlarge/pngtree-vector-logout-icon-png-image_1023261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4" y="5733256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34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1124"/>
            <a:ext cx="2952328" cy="158596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505370"/>
            <a:ext cx="1613708" cy="27708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447" y="153624"/>
            <a:ext cx="90955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Монеткины</a:t>
            </a:r>
            <a:r>
              <a:rPr lang="ru-RU" b="1" dirty="0" smtClean="0"/>
              <a:t>»</a:t>
            </a:r>
          </a:p>
          <a:p>
            <a:endParaRPr lang="ru-RU" b="1" dirty="0"/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Доступно для устройств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Android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iOS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приложение частично затрагивает аудиторию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Финзнайки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6+», но рассчитано и на учащихся средней школы.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Монеткиными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дети научатся планировать свой первый бюджет, учитывая расходы на все — от проезда в общественном транспорте до покупки конфет. Также с помощью приложения дети познакомятся с такими понятиями, как доход, расход, перевод, счет, планируемые финансы, фактические финансы и т. д.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учителя в этой версии обучающей программы также могут заниматься вместе с детьми в роли наставников.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этого нужно зарегистрироваться на сайте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6"/>
              </a:rPr>
              <a:t>монеткины.рф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получить согласие ребенка на взаимодействие с его профилем.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384" y="3505370"/>
            <a:ext cx="1611677" cy="2800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325" y="3505370"/>
            <a:ext cx="1637675" cy="2770853"/>
          </a:xfrm>
          <a:prstGeom prst="rect">
            <a:avLst/>
          </a:prstGeom>
        </p:spPr>
      </p:pic>
      <p:pic>
        <p:nvPicPr>
          <p:cNvPr id="9" name="Picture 2" descr="https://png.pngtree.com/png-vector/20190505/ourlarge/pngtree-vector-logout-icon-png-image_1023261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240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www.fswfunding.com/wp-content/uploads/2014/06/globe_money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96932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864" y="260648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Основной целью игры-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является помощь подросткам и взрослым в понимании правил аккуратного обращения с личными финансовыми средствами в различных жизненных ситуациях. Основные рассматриваемые темы: поиск надежного банка, финансовая терминология, страхование, личный бюджет, кредитный договор, кредитная карта.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970" y="1954000"/>
            <a:ext cx="5868143" cy="384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24360" y="6028550"/>
            <a:ext cx="3154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</a:t>
            </a:r>
            <a:r>
              <a:rPr lang="ru-RU" dirty="0" err="1" smtClean="0">
                <a:hlinkClick r:id="rId5"/>
              </a:rPr>
              <a:t>квест.хочумогузнаю.рф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Picture 2" descr="https://png.pngtree.com/png-vector/20190505/ourlarge/pngtree-vector-logout-icon-png-image_102326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4" y="5595791"/>
            <a:ext cx="865517" cy="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4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4777</TotalTime>
  <Words>612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Николаевна Цув</dc:creator>
  <cp:lastModifiedBy>Ольга Николаевна Цув</cp:lastModifiedBy>
  <cp:revision>44</cp:revision>
  <dcterms:created xsi:type="dcterms:W3CDTF">2019-12-09T09:52:51Z</dcterms:created>
  <dcterms:modified xsi:type="dcterms:W3CDTF">2019-12-18T08:29:50Z</dcterms:modified>
</cp:coreProperties>
</file>