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2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3E5B"/>
    <a:srgbClr val="A3297A"/>
    <a:srgbClr val="CC3399"/>
    <a:srgbClr val="F94900"/>
    <a:srgbClr val="613125"/>
    <a:srgbClr val="AC187B"/>
    <a:srgbClr val="542939"/>
    <a:srgbClr val="E4ECD1"/>
    <a:srgbClr val="8ED354"/>
    <a:srgbClr val="06A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 varScale="1">
        <p:scale>
          <a:sx n="104" d="100"/>
          <a:sy n="104" d="100"/>
        </p:scale>
        <p:origin x="114" y="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17964" y="1884217"/>
            <a:ext cx="622107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3175">
                  <a:noFill/>
                </a:ln>
                <a:solidFill>
                  <a:srgbClr val="853E5B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Информационный бюллетень </a:t>
            </a:r>
            <a:r>
              <a:rPr lang="ru-RU" sz="7200" b="1" dirty="0" smtClean="0">
                <a:ln w="3175">
                  <a:noFill/>
                </a:ln>
                <a:solidFill>
                  <a:srgbClr val="853E5B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ВИЧ - инфекция</a:t>
            </a:r>
            <a:endParaRPr lang="ru-RU" sz="7200" b="1" dirty="0">
              <a:ln w="3175">
                <a:noFill/>
              </a:ln>
              <a:solidFill>
                <a:srgbClr val="853E5B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8945" y="4636655"/>
            <a:ext cx="62534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Руководитель: Краева Е.П.</a:t>
            </a: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Презентацию подготовила ученица 11 класса</a:t>
            </a: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                              Николенко Марина</a:t>
            </a:r>
            <a:endParaRPr lang="ru-RU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8292" y="877455"/>
            <a:ext cx="704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Подюжская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школа имени В.А.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брамова»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096"/>
            <a:ext cx="9144000" cy="686409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b="1" dirty="0" smtClean="0">
                <a:solidFill>
                  <a:srgbClr val="853E5B"/>
                </a:solidFill>
                <a:latin typeface="Times New Roman" pitchFamily="18" charset="0"/>
                <a:cs typeface="Times New Roman" pitchFamily="18" charset="0"/>
              </a:rPr>
              <a:t>Знай!</a:t>
            </a:r>
            <a:endParaRPr lang="ru-RU" b="1" dirty="0">
              <a:solidFill>
                <a:srgbClr val="853E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1758" y="1237980"/>
            <a:ext cx="75404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 может избежать заражения ВИЧ – инфекцией, изменив свое поведение на более безопасное.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5" y="3267527"/>
            <a:ext cx="3902615" cy="201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38" y="2355324"/>
            <a:ext cx="2695118" cy="372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14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635276"/>
            <a:ext cx="4730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ln w="9525">
                  <a:noFill/>
                </a:ln>
                <a:solidFill>
                  <a:srgbClr val="853E5B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ВИЧ - инфекция</a:t>
            </a:r>
            <a:endParaRPr lang="ru-RU" sz="3200" b="1" dirty="0">
              <a:ln w="9525">
                <a:noFill/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7652" y="1220051"/>
            <a:ext cx="73019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ВИЧ – инфекция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это заболевание, которое вызывается ВИЧ (вирусом иммунодефицита человека), последней стадией ВИЧ – инфекции является СПИД.</a:t>
            </a:r>
          </a:p>
          <a:p>
            <a:endParaRPr lang="ru-RU" sz="1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ВИЧ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размножается в клетках иммунной с системы человека, разрушая ее, развивается стадия СПИДа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1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СПИД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это синдром приобретенного иммунодефицита. Это особое состояние, при котором иммунная система сильно повреждена вирусом и уже не выполняет своих защитных функций.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409" y="3046812"/>
            <a:ext cx="4287540" cy="3197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10688" y="327093"/>
            <a:ext cx="2637950" cy="986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400" b="1" dirty="0" smtClean="0">
                <a:solidFill>
                  <a:srgbClr val="853E5B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Знай!</a:t>
            </a:r>
            <a:endParaRPr lang="ru-RU" sz="4400" b="1" dirty="0"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1636" y="1192696"/>
            <a:ext cx="75404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Своевременно начатое лечение значительно увеличивает продолжительность жизни больного ВИЧ – инфекцией.</a:t>
            </a:r>
          </a:p>
          <a:p>
            <a:endParaRPr lang="ru-RU" sz="1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ВИЧ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– инфекция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длительное время может протекать бессимптомно, человек может чувствовать себя хорошо, выглядеть здоровым и даже не подозревать о том, что заражен. Однако вирус в его крови уже есть, болезнь прогрессирует. Больной ВИЧ – инфекцией является источником инфекции для других людей. На стадии СПИДа у больных ВИЧ – инфекцией отмечается ухудшение общего самочувствия, длительная лихорадка, длительный неустойчивый стул, бронхиты, пневмонии, отмечается потеря веса. Лечение больных ВИЧ – инфекцией направлено на то, чтобы снизить скорость размножения вируса в организме человека и не допустить развития стадии СПИДа. В настоящее время больные ВИЧ – инфекцией обеспечены в полном объеме противоретровирусными препаратами, препараты больным предоставляются бесплатно.</a:t>
            </a:r>
            <a:endParaRPr lang="ru-RU" sz="14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279" y="3831657"/>
            <a:ext cx="3207026" cy="2351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677" y="3870352"/>
            <a:ext cx="1763575" cy="236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12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635276"/>
            <a:ext cx="47300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9525">
                  <a:noFill/>
                </a:ln>
                <a:solidFill>
                  <a:srgbClr val="853E5B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Знай!</a:t>
            </a:r>
            <a:endParaRPr lang="ru-RU" sz="4400" b="1" dirty="0">
              <a:ln w="9525">
                <a:noFill/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1635" y="1305342"/>
            <a:ext cx="75404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Тестирование на ВИЧ – инфекцию бесплатное, добровольное, по желанию анонимное.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наличие ВИЧ – инфекции по внешним признакам невозможно. Тестирование на ВИЧ – это единственный достоверный способ узнать, есть вирус в крови или нет. 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ВИЧ – это специальный анализ крови, который определяет наличие антител к вирусу иммунодефицита человека. </a:t>
            </a:r>
          </a:p>
          <a:p>
            <a:endParaRPr lang="ru-RU" sz="1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Антитела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это особые вещества, которые вырабатывает организм в ответ на проникновение вируса. На выработку антител требуется время – до 3 месяцев.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167" y="3552111"/>
            <a:ext cx="1927073" cy="264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878" y="3552111"/>
            <a:ext cx="3252098" cy="224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0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635276"/>
            <a:ext cx="47300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9525">
                  <a:noFill/>
                </a:ln>
                <a:solidFill>
                  <a:srgbClr val="853E5B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Знай!</a:t>
            </a:r>
            <a:endParaRPr lang="ru-RU" sz="4400" b="1" dirty="0">
              <a:ln w="9525">
                <a:noFill/>
              </a:ln>
              <a:solidFill>
                <a:srgbClr val="853E5B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8503" y="1305341"/>
            <a:ext cx="732182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Вновь заразившийся ВИЧ – инфекцией человек может передавать ВИЧ другим людям уже с первых дней заражения.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Вирус иммунодефицита человека может проникнуть в организм здорового человека тремя путями: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Половой путем – заражение происходит при сексуальных контактах без презерватива.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Парентеральный путь – заражение происходит при попадании в организм здорового человека ВИЧ – инфицированной крови. Заражение возможно при совместном приготовлении и употреблении наркотиков, при использовании нестерильных инструментов, шприцев, игл, совместном использовании бритвенных и маникюрных принадлежностей, при переливании крови или ее компонентов, не прошедших тестирование на ВИЧ.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Вертикальный путь – заражение ребенка от ВИЧ – инфекцией матери во время беременности, родов и кормления грудью.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403" y="4198440"/>
            <a:ext cx="3831189" cy="207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9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096"/>
            <a:ext cx="9144000" cy="686409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b="1" dirty="0" smtClean="0">
                <a:solidFill>
                  <a:srgbClr val="853E5B"/>
                </a:solidFill>
                <a:latin typeface="Times New Roman" pitchFamily="18" charset="0"/>
                <a:cs typeface="Times New Roman" pitchFamily="18" charset="0"/>
              </a:rPr>
              <a:t>Знай!</a:t>
            </a:r>
            <a:endParaRPr lang="ru-RU" b="1" dirty="0">
              <a:solidFill>
                <a:srgbClr val="853E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5132" y="1295980"/>
            <a:ext cx="755373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Человек может защитить себя от заражения ВИЧ – инфекцией если:</a:t>
            </a:r>
          </a:p>
          <a:p>
            <a:pPr>
              <a:buFont typeface="Wingdings" pitchFamily="2" charset="2"/>
              <a:buChar char="ü"/>
            </a:pP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Практикует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безопасное сексуальное поведение;</a:t>
            </a:r>
          </a:p>
          <a:p>
            <a:pPr>
              <a:buFont typeface="Wingdings" pitchFamily="2" charset="2"/>
              <a:buChar char="ü"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Воздерживается от сексуальных контактов;</a:t>
            </a:r>
          </a:p>
          <a:p>
            <a:pPr>
              <a:buFont typeface="Wingdings" pitchFamily="2" charset="2"/>
              <a:buChar char="ü"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Воздерживается от употребления наркотических веществ (в том числе алкоголя), под воздействием которых человек может совершить необдуманные поступки;</a:t>
            </a:r>
          </a:p>
          <a:p>
            <a:pPr>
              <a:buFont typeface="Wingdings" pitchFamily="2" charset="2"/>
              <a:buChar char="ü"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Пользуется только личными предметами гигиены (зубные щетки, маникюрные принадлежности, бритвенные приборы и т.д.);</a:t>
            </a:r>
          </a:p>
          <a:p>
            <a:pPr>
              <a:buFont typeface="Wingdings" pitchFamily="2" charset="2"/>
              <a:buChar char="ü"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Любые манипуляции, связанные с нарушением целостности кожи (в том числе пирсинг и татуировки), необходимо выполнять только стерильным одноразовым инструментарием в соответствующих условиях;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18388"/>
            <a:ext cx="3712215" cy="2536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096"/>
            <a:ext cx="9144000" cy="686409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b="1" dirty="0" smtClean="0">
                <a:solidFill>
                  <a:srgbClr val="853E5B"/>
                </a:solidFill>
                <a:latin typeface="Times New Roman" pitchFamily="18" charset="0"/>
                <a:cs typeface="Times New Roman" pitchFamily="18" charset="0"/>
              </a:rPr>
              <a:t>Знай!</a:t>
            </a:r>
            <a:endParaRPr lang="ru-RU" b="1" dirty="0">
              <a:solidFill>
                <a:srgbClr val="853E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1878" y="1274157"/>
            <a:ext cx="760674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Заражение ВИЧ в быту невозможно.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ВИЧ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способен размножать только внутри клеток организма человека.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Вне организма человека ВИЧ быстро погибает. В достаточном для заражения количестве он обнаруживается только в некоторых жидкостях организма (кровь, сперма, влагалищный секрет, грудное молоко).</a:t>
            </a:r>
          </a:p>
          <a:p>
            <a:endParaRPr lang="ru-RU" sz="1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заразиться:</a:t>
            </a:r>
          </a:p>
          <a:p>
            <a:pPr>
              <a:buFont typeface="Wingdings" pitchFamily="2" charset="2"/>
              <a:buChar char="ü"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Через слезы, слюну, пот, мочу, через мокроту при кашле;</a:t>
            </a:r>
          </a:p>
          <a:p>
            <a:pPr>
              <a:buFont typeface="Wingdings" pitchFamily="2" charset="2"/>
              <a:buChar char="ü"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Через укусы насекомых, общение с животными и птицами;</a:t>
            </a:r>
          </a:p>
          <a:p>
            <a:pPr>
              <a:buFont typeface="Wingdings" pitchFamily="2" charset="2"/>
              <a:buChar char="ü"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Пользуясь общими предметами на работе и в быту; в бане, бассейне, сауне, в транспорте, при рукопожатии, при разговоре.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4110840"/>
            <a:ext cx="40005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861" y="3733665"/>
            <a:ext cx="2288002" cy="244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096"/>
            <a:ext cx="9144000" cy="686409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b="1" dirty="0" smtClean="0">
                <a:solidFill>
                  <a:srgbClr val="853E5B"/>
                </a:solidFill>
                <a:latin typeface="Times New Roman" pitchFamily="18" charset="0"/>
                <a:cs typeface="Times New Roman" pitchFamily="18" charset="0"/>
              </a:rPr>
              <a:t>Знай!</a:t>
            </a:r>
            <a:endParaRPr lang="ru-RU" b="1" dirty="0">
              <a:solidFill>
                <a:srgbClr val="853E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1878" y="1283518"/>
            <a:ext cx="756699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Любое ущемление прав больных ВИЧ – инфекцией незаконно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Российской Федерации принят Федеральный Закон №38 от 30.03.1995 года « О предотвращении и  распространения в Российской Федерации заболевания, вызванного вирусом иммунодефицита человека». Больной ВИЧ – инфекцией человек имеет те же права, что и любой другой гражданин России: право на обучение, работу, жилье, материальное обеспечение, медицинскую помощь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больной ВИЧ – инфекцией получает антиретровирусную терапию, наблюдается у врача, ведет здоровый образ жизни, соблюдает диету, соблюдает правила общей гигиены, то он может на долгие годы продлить нормальное самочувствие и сохранить хорошее физическое здоровье.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278" y="3740107"/>
            <a:ext cx="3140766" cy="233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513" y="3705598"/>
            <a:ext cx="2423836" cy="239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29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096"/>
            <a:ext cx="9144000" cy="686409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b="1" dirty="0" smtClean="0">
                <a:solidFill>
                  <a:srgbClr val="853E5B"/>
                </a:solidFill>
                <a:latin typeface="Times New Roman" pitchFamily="18" charset="0"/>
                <a:cs typeface="Times New Roman" pitchFamily="18" charset="0"/>
              </a:rPr>
              <a:t>Знай!</a:t>
            </a:r>
            <a:endParaRPr lang="ru-RU" b="1" dirty="0">
              <a:solidFill>
                <a:srgbClr val="853E5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1758" y="1237980"/>
            <a:ext cx="7540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Распространение ВИЧ – инфекции в РФ имеет характер эпидемии. Ежегодно регистрируется от 60 до 80 тысяч новых случаев ВИЧ – инфекции. Заражение ВИЧ происходит преимущественно половым путем, а так же при внутривенном употреблении наркотиков. Из общего количества больных 80 % - это лица в возрасте от 20 до 40 лет.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602" y="2319131"/>
            <a:ext cx="5992797" cy="379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598</TotalTime>
  <Words>805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Знай!</vt:lpstr>
      <vt:lpstr>                        Знай!</vt:lpstr>
      <vt:lpstr>                        Знай!</vt:lpstr>
      <vt:lpstr>                        Знай!</vt:lpstr>
      <vt:lpstr>                        Знай!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Краева</cp:lastModifiedBy>
  <cp:revision>102</cp:revision>
  <dcterms:created xsi:type="dcterms:W3CDTF">2013-11-19T05:52:05Z</dcterms:created>
  <dcterms:modified xsi:type="dcterms:W3CDTF">2019-12-10T10:32:40Z</dcterms:modified>
</cp:coreProperties>
</file>