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7" r:id="rId1"/>
  </p:sldMasterIdLst>
  <p:sldIdLst>
    <p:sldId id="279" r:id="rId2"/>
    <p:sldId id="280" r:id="rId3"/>
    <p:sldId id="281" r:id="rId4"/>
    <p:sldId id="282" r:id="rId5"/>
    <p:sldId id="257" r:id="rId6"/>
    <p:sldId id="264" r:id="rId7"/>
    <p:sldId id="274" r:id="rId8"/>
    <p:sldId id="270" r:id="rId9"/>
    <p:sldId id="258" r:id="rId10"/>
    <p:sldId id="259" r:id="rId11"/>
    <p:sldId id="268" r:id="rId12"/>
    <p:sldId id="267" r:id="rId13"/>
    <p:sldId id="286" r:id="rId14"/>
    <p:sldId id="275" r:id="rId15"/>
    <p:sldId id="276" r:id="rId16"/>
    <p:sldId id="277" r:id="rId17"/>
    <p:sldId id="284" r:id="rId18"/>
    <p:sldId id="269" r:id="rId19"/>
    <p:sldId id="285" r:id="rId20"/>
    <p:sldId id="278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13">
            <a:extLst>
              <a:ext uri="{FF2B5EF4-FFF2-40B4-BE49-F238E27FC236}">
                <a16:creationId xmlns="" xmlns:a16="http://schemas.microsoft.com/office/drawing/2014/main" id="{A79F1AFF-0D45-4BF8-8781-5BC979C4D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26BC7-5ABB-483C-A57C-B9E5B670EB25}" type="datetimeFigureOut">
              <a:rPr lang="ru-RU"/>
              <a:pPr>
                <a:defRPr/>
              </a:pPr>
              <a:t>10.12.2019</a:t>
            </a:fld>
            <a:endParaRPr lang="ru-RU"/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="" xmlns:a16="http://schemas.microsoft.com/office/drawing/2014/main" id="{5C6B83D9-57E2-4DB3-9F82-0115EC598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>
            <a:extLst>
              <a:ext uri="{FF2B5EF4-FFF2-40B4-BE49-F238E27FC236}">
                <a16:creationId xmlns="" xmlns:a16="http://schemas.microsoft.com/office/drawing/2014/main" id="{D8B6D446-1D84-4483-A5D4-F87136338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C24FCD-DE99-4613-8E8E-E4BD9D04314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639723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>
            <a:extLst>
              <a:ext uri="{FF2B5EF4-FFF2-40B4-BE49-F238E27FC236}">
                <a16:creationId xmlns="" xmlns:a16="http://schemas.microsoft.com/office/drawing/2014/main" id="{D64B9EAC-2BC1-451E-8CAD-8E74E272A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97CAA-49A7-45E4-AC25-B361E6FEC319}" type="datetimeFigureOut">
              <a:rPr lang="ru-RU"/>
              <a:pPr>
                <a:defRPr/>
              </a:pPr>
              <a:t>10.12.2019</a:t>
            </a:fld>
            <a:endParaRPr lang="ru-RU"/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="" xmlns:a16="http://schemas.microsoft.com/office/drawing/2014/main" id="{23B1F888-BF73-4E8C-A72B-742267FD1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>
            <a:extLst>
              <a:ext uri="{FF2B5EF4-FFF2-40B4-BE49-F238E27FC236}">
                <a16:creationId xmlns="" xmlns:a16="http://schemas.microsoft.com/office/drawing/2014/main" id="{95E721CA-C6FF-440A-BEA1-C5A8449DA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933A3-4300-4F63-B8BB-C0C0571E0EB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15620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>
            <a:extLst>
              <a:ext uri="{FF2B5EF4-FFF2-40B4-BE49-F238E27FC236}">
                <a16:creationId xmlns="" xmlns:a16="http://schemas.microsoft.com/office/drawing/2014/main" id="{0734A3F0-DA28-4EF2-BDB9-78C48D531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CAE6F-2CB7-4EE1-93BE-3F0420F35362}" type="datetimeFigureOut">
              <a:rPr lang="ru-RU"/>
              <a:pPr>
                <a:defRPr/>
              </a:pPr>
              <a:t>10.12.2019</a:t>
            </a:fld>
            <a:endParaRPr lang="ru-RU"/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="" xmlns:a16="http://schemas.microsoft.com/office/drawing/2014/main" id="{5A9BB3F6-7D2D-419A-B378-96A8253C6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>
            <a:extLst>
              <a:ext uri="{FF2B5EF4-FFF2-40B4-BE49-F238E27FC236}">
                <a16:creationId xmlns="" xmlns:a16="http://schemas.microsoft.com/office/drawing/2014/main" id="{7BA23C3A-E13C-4E4C-8AEB-4696CE40C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74B86D-C524-4B1D-9DF4-6DB8EF3250D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021358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44475"/>
            <a:ext cx="838835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="" xmlns:a16="http://schemas.microsoft.com/office/drawing/2014/main" id="{6E403753-3246-456B-9201-DA565979AB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>
            <a:extLst>
              <a:ext uri="{FF2B5EF4-FFF2-40B4-BE49-F238E27FC236}">
                <a16:creationId xmlns="" xmlns:a16="http://schemas.microsoft.com/office/drawing/2014/main" id="{B2DB24C5-67FF-4EC0-9613-573B9C14F6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>
            <a:extLst>
              <a:ext uri="{FF2B5EF4-FFF2-40B4-BE49-F238E27FC236}">
                <a16:creationId xmlns="" xmlns:a16="http://schemas.microsoft.com/office/drawing/2014/main" id="{C0F82D4F-E75F-4FAD-AE26-28DED044C0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53DC25-2B72-4D2C-9160-D2B03F42EF6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32197804"/>
      </p:ext>
    </p:extLst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>
            <a:extLst>
              <a:ext uri="{FF2B5EF4-FFF2-40B4-BE49-F238E27FC236}">
                <a16:creationId xmlns="" xmlns:a16="http://schemas.microsoft.com/office/drawing/2014/main" id="{67ACF333-63B3-4CC3-B2EC-DA7F1EF65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A11EB-3DA9-4ED9-9763-F95A99CD6CF2}" type="datetimeFigureOut">
              <a:rPr lang="ru-RU"/>
              <a:pPr>
                <a:defRPr/>
              </a:pPr>
              <a:t>10.12.2019</a:t>
            </a:fld>
            <a:endParaRPr lang="ru-RU"/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="" xmlns:a16="http://schemas.microsoft.com/office/drawing/2014/main" id="{F12D457D-41E0-4151-90C9-FDFC46607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>
            <a:extLst>
              <a:ext uri="{FF2B5EF4-FFF2-40B4-BE49-F238E27FC236}">
                <a16:creationId xmlns="" xmlns:a16="http://schemas.microsoft.com/office/drawing/2014/main" id="{041A7E76-7199-48B0-8690-9FEFF4B6D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C2CC9B-C3DC-4F39-9259-6E88D7C569F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87176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30F3C68-1414-492F-AA96-8B5A6D1B6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6F9B3-884D-4CBC-8F02-0424C0B90BA1}" type="datetimeFigureOut">
              <a:rPr lang="ru-RU"/>
              <a:pPr>
                <a:defRPr/>
              </a:pPr>
              <a:t>10.12.2019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8642F65-E0D7-4F36-B4E0-E5BF0E2EC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CD16B25-11C4-4B6A-A403-3294D9BDA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E67B96-2411-45EB-982C-117C0F623EC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0786766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>
            <a:extLst>
              <a:ext uri="{FF2B5EF4-FFF2-40B4-BE49-F238E27FC236}">
                <a16:creationId xmlns="" xmlns:a16="http://schemas.microsoft.com/office/drawing/2014/main" id="{B33880AB-CCAC-47F2-B4DC-7749AC9AE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BEE5A-61D7-46FB-ABD6-93946D0068A8}" type="datetimeFigureOut">
              <a:rPr lang="ru-RU"/>
              <a:pPr>
                <a:defRPr/>
              </a:pPr>
              <a:t>10.12.2019</a:t>
            </a:fld>
            <a:endParaRPr lang="ru-RU"/>
          </a:p>
        </p:txBody>
      </p:sp>
      <p:sp>
        <p:nvSpPr>
          <p:cNvPr id="6" name="Нижний колонтитул 2">
            <a:extLst>
              <a:ext uri="{FF2B5EF4-FFF2-40B4-BE49-F238E27FC236}">
                <a16:creationId xmlns="" xmlns:a16="http://schemas.microsoft.com/office/drawing/2014/main" id="{BB790D4C-93B2-4674-B957-0A20142E2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>
            <a:extLst>
              <a:ext uri="{FF2B5EF4-FFF2-40B4-BE49-F238E27FC236}">
                <a16:creationId xmlns="" xmlns:a16="http://schemas.microsoft.com/office/drawing/2014/main" id="{7A2525F9-BED3-4AAF-A2A5-9E491E44A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E4E00C-A103-4A4F-BD20-60193224BF9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69526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13">
            <a:extLst>
              <a:ext uri="{FF2B5EF4-FFF2-40B4-BE49-F238E27FC236}">
                <a16:creationId xmlns="" xmlns:a16="http://schemas.microsoft.com/office/drawing/2014/main" id="{936B6887-0665-4908-8CFB-1055E4C7C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82FA0-9988-4706-B2C0-0EDCA2532FB4}" type="datetimeFigureOut">
              <a:rPr lang="ru-RU"/>
              <a:pPr>
                <a:defRPr/>
              </a:pPr>
              <a:t>10.12.2019</a:t>
            </a:fld>
            <a:endParaRPr lang="ru-RU"/>
          </a:p>
        </p:txBody>
      </p:sp>
      <p:sp>
        <p:nvSpPr>
          <p:cNvPr id="8" name="Нижний колонтитул 2">
            <a:extLst>
              <a:ext uri="{FF2B5EF4-FFF2-40B4-BE49-F238E27FC236}">
                <a16:creationId xmlns="" xmlns:a16="http://schemas.microsoft.com/office/drawing/2014/main" id="{0292E06C-F1CB-4705-9FF3-69AB9EB75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>
            <a:extLst>
              <a:ext uri="{FF2B5EF4-FFF2-40B4-BE49-F238E27FC236}">
                <a16:creationId xmlns="" xmlns:a16="http://schemas.microsoft.com/office/drawing/2014/main" id="{81E92523-C864-4F8E-B7F0-38121072C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49AD26-C8BE-4A19-A958-EA5A1B1ADDD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09573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13">
            <a:extLst>
              <a:ext uri="{FF2B5EF4-FFF2-40B4-BE49-F238E27FC236}">
                <a16:creationId xmlns="" xmlns:a16="http://schemas.microsoft.com/office/drawing/2014/main" id="{5529979B-E054-49DC-AA0C-B33F80DFC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E16E2-5C52-43CE-8BA5-0FE29EB89CF3}" type="datetimeFigureOut">
              <a:rPr lang="ru-RU"/>
              <a:pPr>
                <a:defRPr/>
              </a:pPr>
              <a:t>10.12.2019</a:t>
            </a:fld>
            <a:endParaRPr lang="ru-RU"/>
          </a:p>
        </p:txBody>
      </p:sp>
      <p:sp>
        <p:nvSpPr>
          <p:cNvPr id="4" name="Нижний колонтитул 2">
            <a:extLst>
              <a:ext uri="{FF2B5EF4-FFF2-40B4-BE49-F238E27FC236}">
                <a16:creationId xmlns="" xmlns:a16="http://schemas.microsoft.com/office/drawing/2014/main" id="{DB352841-E8AE-421A-8D2A-2637E664F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>
            <a:extLst>
              <a:ext uri="{FF2B5EF4-FFF2-40B4-BE49-F238E27FC236}">
                <a16:creationId xmlns="" xmlns:a16="http://schemas.microsoft.com/office/drawing/2014/main" id="{77EFA895-6E3A-4E83-B480-BC291B5C8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C3CCA0-B987-4390-BE63-CED0E65C207F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306321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>
            <a:extLst>
              <a:ext uri="{FF2B5EF4-FFF2-40B4-BE49-F238E27FC236}">
                <a16:creationId xmlns="" xmlns:a16="http://schemas.microsoft.com/office/drawing/2014/main" id="{E286853A-A486-4493-9AB0-8A1C5B05D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43498-C946-4B4E-B90F-08BC407E60E9}" type="datetimeFigureOut">
              <a:rPr lang="ru-RU"/>
              <a:pPr>
                <a:defRPr/>
              </a:pPr>
              <a:t>10.12.2019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6BF2602A-E339-41A4-9990-298985827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>
            <a:extLst>
              <a:ext uri="{FF2B5EF4-FFF2-40B4-BE49-F238E27FC236}">
                <a16:creationId xmlns="" xmlns:a16="http://schemas.microsoft.com/office/drawing/2014/main" id="{EACDEC65-6526-4374-8382-323241E31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301F58-9BBE-42BD-91FF-3CFEDA0ABD4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98349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>
            <a:extLst>
              <a:ext uri="{FF2B5EF4-FFF2-40B4-BE49-F238E27FC236}">
                <a16:creationId xmlns="" xmlns:a16="http://schemas.microsoft.com/office/drawing/2014/main" id="{78A3364F-538E-45A7-9D58-6431ABC0B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29A8C-ADEE-4826-B273-2FC713BEB88D}" type="datetimeFigureOut">
              <a:rPr lang="ru-RU"/>
              <a:pPr>
                <a:defRPr/>
              </a:pPr>
              <a:t>10.12.2019</a:t>
            </a:fld>
            <a:endParaRPr lang="ru-RU"/>
          </a:p>
        </p:txBody>
      </p:sp>
      <p:sp>
        <p:nvSpPr>
          <p:cNvPr id="6" name="Нижний колонтитул 2">
            <a:extLst>
              <a:ext uri="{FF2B5EF4-FFF2-40B4-BE49-F238E27FC236}">
                <a16:creationId xmlns="" xmlns:a16="http://schemas.microsoft.com/office/drawing/2014/main" id="{892793A7-4D5E-4F72-91C7-0A6AC1DDC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>
            <a:extLst>
              <a:ext uri="{FF2B5EF4-FFF2-40B4-BE49-F238E27FC236}">
                <a16:creationId xmlns="" xmlns:a16="http://schemas.microsoft.com/office/drawing/2014/main" id="{97466EE1-3621-4CF8-A4B8-299E171BB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04BE32-9D31-43EA-A598-105A283D539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250147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13">
            <a:extLst>
              <a:ext uri="{FF2B5EF4-FFF2-40B4-BE49-F238E27FC236}">
                <a16:creationId xmlns="" xmlns:a16="http://schemas.microsoft.com/office/drawing/2014/main" id="{98BAA247-D458-4603-8B35-8A9647ECD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3835A-F2D2-4DE4-8EDF-93132E0EAE62}" type="datetimeFigureOut">
              <a:rPr lang="ru-RU"/>
              <a:pPr>
                <a:defRPr/>
              </a:pPr>
              <a:t>10.12.2019</a:t>
            </a:fld>
            <a:endParaRPr lang="ru-RU"/>
          </a:p>
        </p:txBody>
      </p:sp>
      <p:sp>
        <p:nvSpPr>
          <p:cNvPr id="6" name="Нижний колонтитул 2">
            <a:extLst>
              <a:ext uri="{FF2B5EF4-FFF2-40B4-BE49-F238E27FC236}">
                <a16:creationId xmlns="" xmlns:a16="http://schemas.microsoft.com/office/drawing/2014/main" id="{BE69A92E-A09C-4BE9-90CE-EDC827D8D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>
            <a:extLst>
              <a:ext uri="{FF2B5EF4-FFF2-40B4-BE49-F238E27FC236}">
                <a16:creationId xmlns="" xmlns:a16="http://schemas.microsoft.com/office/drawing/2014/main" id="{87486F64-8CE3-41BC-86D8-D3A4E4767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591B23-8C55-4F53-A9B6-C779A01FA15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95240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>
            <a:extLst>
              <a:ext uri="{FF2B5EF4-FFF2-40B4-BE49-F238E27FC236}">
                <a16:creationId xmlns="" xmlns:a16="http://schemas.microsoft.com/office/drawing/2014/main" id="{CF90B692-01EF-494B-ADB7-AF191DF31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7" name="Текст 12">
            <a:extLst>
              <a:ext uri="{FF2B5EF4-FFF2-40B4-BE49-F238E27FC236}">
                <a16:creationId xmlns="" xmlns:a16="http://schemas.microsoft.com/office/drawing/2014/main" id="{20F47208-905A-440D-936B-872B87BD2B0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  <a:endParaRPr lang="en-US" altLang="en-US"/>
          </a:p>
        </p:txBody>
      </p:sp>
      <p:sp>
        <p:nvSpPr>
          <p:cNvPr id="14" name="Дата 13">
            <a:extLst>
              <a:ext uri="{FF2B5EF4-FFF2-40B4-BE49-F238E27FC236}">
                <a16:creationId xmlns="" xmlns:a16="http://schemas.microsoft.com/office/drawing/2014/main" id="{F13A1811-B936-42A7-882B-44C6FE1E5F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0B43B083-7D1C-4006-A3C7-F314783C9CB9}" type="datetimeFigureOut">
              <a:rPr lang="ru-RU"/>
              <a:pPr>
                <a:defRPr/>
              </a:pPr>
              <a:t>10.12.2019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9EABE458-8449-4B82-8586-3F78A79302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>
            <a:extLst>
              <a:ext uri="{FF2B5EF4-FFF2-40B4-BE49-F238E27FC236}">
                <a16:creationId xmlns="" xmlns:a16="http://schemas.microsoft.com/office/drawing/2014/main" id="{1A8D67B4-06F1-45D0-B9F4-C99983DBB0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BCBCBC"/>
                </a:solidFill>
              </a:defRPr>
            </a:lvl1pPr>
          </a:lstStyle>
          <a:p>
            <a:fld id="{4E37BD9A-FA4A-4FE9-AA79-18F53508298E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50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  <p:sldLayoutId id="214748385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anose="05020102010507070707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anose="05020102010507070707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anose="05000000000000000000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anose="05040102010807070707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anose="05020102010507070707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2">
            <a:extLst>
              <a:ext uri="{FF2B5EF4-FFF2-40B4-BE49-F238E27FC236}">
                <a16:creationId xmlns="" xmlns:a16="http://schemas.microsoft.com/office/drawing/2014/main" id="{DA6A13BB-C85C-4C66-BB1D-6DA33885F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92D050"/>
          </a:solidFill>
        </p:spPr>
        <p:txBody>
          <a:bodyPr/>
          <a:lstStyle/>
          <a:p>
            <a:pPr algn="ctr" eaLnBrk="1" hangingPunct="1">
              <a:buFont typeface="Wingdings 2" panose="05020102010507070707" pitchFamily="18" charset="2"/>
              <a:buNone/>
            </a:pPr>
            <a:endParaRPr lang="ru-RU" altLang="en-US" sz="4400" b="1" dirty="0">
              <a:solidFill>
                <a:srgbClr val="FF0000"/>
              </a:solidFill>
            </a:endParaRPr>
          </a:p>
          <a:p>
            <a:pPr algn="ctr" eaLnBrk="1" hangingPunct="1">
              <a:buFont typeface="Wingdings 2" panose="05020102010507070707" pitchFamily="18" charset="2"/>
              <a:buNone/>
            </a:pPr>
            <a:endParaRPr lang="ru-RU" altLang="en-US" sz="4400" b="1" dirty="0">
              <a:solidFill>
                <a:srgbClr val="FF0000"/>
              </a:solidFill>
            </a:endParaRPr>
          </a:p>
          <a:p>
            <a:pPr algn="ctr" eaLnBrk="1" hangingPunct="1">
              <a:buFont typeface="Wingdings 2" panose="05020102010507070707" pitchFamily="18" charset="2"/>
              <a:buNone/>
            </a:pPr>
            <a:r>
              <a:rPr lang="ru-RU" altLang="en-US" sz="4400" b="1" dirty="0">
                <a:solidFill>
                  <a:srgbClr val="FF0000"/>
                </a:solidFill>
              </a:rPr>
              <a:t>Основные правила</a:t>
            </a:r>
          </a:p>
          <a:p>
            <a:pPr algn="ctr" eaLnBrk="1" hangingPunct="1">
              <a:buFont typeface="Wingdings 2" panose="05020102010507070707" pitchFamily="18" charset="2"/>
              <a:buNone/>
            </a:pPr>
            <a:r>
              <a:rPr lang="ru-RU" altLang="en-US" sz="4400" b="1" dirty="0">
                <a:solidFill>
                  <a:srgbClr val="FF0000"/>
                </a:solidFill>
              </a:rPr>
              <a:t> электробезопасности</a:t>
            </a:r>
          </a:p>
          <a:p>
            <a:pPr algn="ctr" eaLnBrk="1" hangingPunct="1"/>
            <a:endParaRPr lang="ru-RU" altLang="en-US" sz="4400" dirty="0"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3284984"/>
            <a:ext cx="77048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+mn-lt"/>
              </a:rPr>
              <a:t>Практическое </a:t>
            </a: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занятие: </a:t>
            </a:r>
            <a:endParaRPr lang="ru-RU" sz="2400" dirty="0" smtClean="0">
              <a:solidFill>
                <a:srgbClr val="002060"/>
              </a:solidFill>
              <a:latin typeface="+mn-lt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«</a:t>
            </a:r>
            <a:r>
              <a:rPr lang="ru-RU" sz="2400" dirty="0">
                <a:solidFill>
                  <a:srgbClr val="002060"/>
                </a:solidFill>
                <a:latin typeface="+mn-lt"/>
              </a:rPr>
              <a:t>Оказание первой медицинской помощи» </a:t>
            </a:r>
            <a:endParaRPr lang="ru-RU" sz="2400" dirty="0" smtClean="0">
              <a:solidFill>
                <a:srgbClr val="002060"/>
              </a:solidFill>
              <a:latin typeface="+mn-lt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при </a:t>
            </a:r>
            <a:r>
              <a:rPr lang="ru-RU" sz="2400" dirty="0">
                <a:solidFill>
                  <a:srgbClr val="002060"/>
                </a:solidFill>
                <a:latin typeface="+mn-lt"/>
              </a:rPr>
              <a:t>поражении током. </a:t>
            </a:r>
            <a:endParaRPr lang="ru-RU" sz="2400" dirty="0" smtClean="0">
              <a:solidFill>
                <a:srgbClr val="002060"/>
              </a:solidFill>
              <a:latin typeface="+mn-lt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«</a:t>
            </a:r>
            <a:r>
              <a:rPr lang="ru-RU" sz="2400" dirty="0">
                <a:solidFill>
                  <a:srgbClr val="002060"/>
                </a:solidFill>
                <a:latin typeface="+mn-lt"/>
              </a:rPr>
              <a:t>Реанимация пострадавшего в авариях техногенного характера</a:t>
            </a:r>
            <a:r>
              <a:rPr lang="ru-RU" sz="2400" dirty="0" smtClean="0">
                <a:solidFill>
                  <a:srgbClr val="002060"/>
                </a:solidFill>
                <a:latin typeface="+mn-lt"/>
              </a:rPr>
              <a:t>».</a:t>
            </a:r>
            <a:endParaRPr lang="ru-RU" sz="24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504" y="5661248"/>
            <a:ext cx="91450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+mn-lt"/>
              </a:rPr>
              <a:t>Практическое занятие с учащимися 8-11 классов провели: Мамонов </a:t>
            </a:r>
            <a:r>
              <a:rPr lang="ru-RU" sz="2000" dirty="0">
                <a:solidFill>
                  <a:srgbClr val="002060"/>
                </a:solidFill>
                <a:latin typeface="+mn-lt"/>
              </a:rPr>
              <a:t>Василий Александрович, мастер </a:t>
            </a:r>
            <a:r>
              <a:rPr lang="ru-RU" sz="2000" dirty="0" err="1">
                <a:solidFill>
                  <a:srgbClr val="002060"/>
                </a:solidFill>
                <a:latin typeface="+mn-lt"/>
              </a:rPr>
              <a:t>Подюжского</a:t>
            </a:r>
            <a:r>
              <a:rPr lang="ru-RU" sz="2000" dirty="0">
                <a:solidFill>
                  <a:srgbClr val="002060"/>
                </a:solidFill>
                <a:latin typeface="+mn-lt"/>
              </a:rPr>
              <a:t> участка «</a:t>
            </a:r>
            <a:r>
              <a:rPr lang="ru-RU" sz="2000" dirty="0" err="1">
                <a:solidFill>
                  <a:srgbClr val="002060"/>
                </a:solidFill>
                <a:latin typeface="+mn-lt"/>
              </a:rPr>
              <a:t>Коношский</a:t>
            </a:r>
            <a:r>
              <a:rPr lang="ru-RU" sz="2000" dirty="0">
                <a:solidFill>
                  <a:srgbClr val="002060"/>
                </a:solidFill>
                <a:latin typeface="+mn-lt"/>
              </a:rPr>
              <a:t> РЭС»; Мамонова Анна Александровна, диспетчер подстанции Подюга </a:t>
            </a:r>
            <a:r>
              <a:rPr lang="ru-RU" sz="2000" dirty="0" err="1">
                <a:solidFill>
                  <a:srgbClr val="002060"/>
                </a:solidFill>
                <a:latin typeface="+mn-lt"/>
              </a:rPr>
              <a:t>Коношского</a:t>
            </a:r>
            <a:r>
              <a:rPr lang="ru-RU" sz="2000" dirty="0">
                <a:solidFill>
                  <a:srgbClr val="002060"/>
                </a:solidFill>
                <a:latin typeface="+mn-lt"/>
              </a:rPr>
              <a:t> РЭС</a:t>
            </a:r>
            <a:r>
              <a:rPr lang="ru-RU" sz="2000" dirty="0" smtClean="0">
                <a:solidFill>
                  <a:srgbClr val="002060"/>
                </a:solidFill>
                <a:latin typeface="+mn-lt"/>
              </a:rPr>
              <a:t> </a:t>
            </a:r>
            <a:endParaRPr lang="ru-RU" sz="2000" dirty="0">
              <a:solidFill>
                <a:srgbClr val="00206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Содержимое 2">
            <a:extLst>
              <a:ext uri="{FF2B5EF4-FFF2-40B4-BE49-F238E27FC236}">
                <a16:creationId xmlns="" xmlns:a16="http://schemas.microsoft.com/office/drawing/2014/main" id="{9B7D5DFA-4C0E-491E-B707-B099EA6EA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28813"/>
            <a:ext cx="9001125" cy="4929187"/>
          </a:xfrm>
          <a:solidFill>
            <a:srgbClr val="92D050"/>
          </a:solidFill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ru-RU" altLang="en-US" sz="3600" b="1">
                <a:cs typeface="Times New Roman" panose="02020603050405020304" pitchFamily="18" charset="0"/>
              </a:rPr>
              <a:t>     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en-US" sz="3600" b="1"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en-US" sz="3600" b="1">
                <a:cs typeface="Times New Roman" panose="02020603050405020304" pitchFamily="18" charset="0"/>
              </a:rPr>
              <a:t>   </a:t>
            </a:r>
            <a:r>
              <a:rPr lang="ru-RU" altLang="en-US" b="1">
                <a:solidFill>
                  <a:srgbClr val="002060"/>
                </a:solidFill>
                <a:cs typeface="Times New Roman" panose="02020603050405020304" pitchFamily="18" charset="0"/>
              </a:rPr>
              <a:t>Основной фактор ПОРАЖЕНИЯ организма –это сила тока, протекающего по телу. Она определяется законом Ома ,а значит зависит от напряжения и сопротивления.</a:t>
            </a:r>
          </a:p>
        </p:txBody>
      </p:sp>
      <p:pic>
        <p:nvPicPr>
          <p:cNvPr id="13315" name="Picture 2">
            <a:extLst>
              <a:ext uri="{FF2B5EF4-FFF2-40B4-BE49-F238E27FC236}">
                <a16:creationId xmlns="" xmlns:a16="http://schemas.microsoft.com/office/drawing/2014/main" id="{EB1F2982-C7BB-41A5-8C97-2BC7CD712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0"/>
            <a:ext cx="3449637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>
            <a:extLst>
              <a:ext uri="{FF2B5EF4-FFF2-40B4-BE49-F238E27FC236}">
                <a16:creationId xmlns="" xmlns:a16="http://schemas.microsoft.com/office/drawing/2014/main" id="{7F874B7D-FA97-4FDD-B91B-5FC9DE930DA8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>
          <a:xfrm>
            <a:off x="142875" y="333375"/>
            <a:ext cx="8858250" cy="5792788"/>
          </a:xfrm>
          <a:solidFill>
            <a:srgbClr val="00B050"/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en-US" b="1">
                <a:cs typeface="Times New Roman" panose="02020603050405020304" pitchFamily="18" charset="0"/>
              </a:rPr>
              <a:t>Тело человека  является проводником.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en-US" b="1">
                <a:cs typeface="Times New Roman" panose="02020603050405020304" pitchFamily="18" charset="0"/>
              </a:rPr>
              <a:t>Проходя по нему, электрический  ток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en-US" b="1">
                <a:cs typeface="Times New Roman" panose="02020603050405020304" pitchFamily="18" charset="0"/>
              </a:rPr>
              <a:t>Может вызвать  повреждение жизненно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en-US" b="1">
                <a:cs typeface="Times New Roman" panose="02020603050405020304" pitchFamily="18" charset="0"/>
              </a:rPr>
              <a:t>важных органов, а иногда и смерть человека.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en-US" b="1">
                <a:solidFill>
                  <a:srgbClr val="FF0000"/>
                </a:solidFill>
                <a:cs typeface="Times New Roman" panose="02020603050405020304" pitchFamily="18" charset="0"/>
              </a:rPr>
              <a:t>Основные причины электротравматизма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en-US" b="1">
                <a:cs typeface="Times New Roman" panose="02020603050405020304" pitchFamily="18" charset="0"/>
              </a:rPr>
              <a:t>1.Неисправность приборов.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en-US" b="1">
                <a:cs typeface="Times New Roman" panose="02020603050405020304" pitchFamily="18" charset="0"/>
              </a:rPr>
              <a:t>2.Замыкание проводов.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en-US" b="1">
                <a:cs typeface="Times New Roman" panose="02020603050405020304" pitchFamily="18" charset="0"/>
              </a:rPr>
              <a:t>3.Нарушение техники безопасности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en-US" b="1">
                <a:cs typeface="Times New Roman" panose="02020603050405020304" pitchFamily="18" charset="0"/>
              </a:rPr>
              <a:t>при обращении с приборами, и проводами.</a:t>
            </a:r>
          </a:p>
          <a:p>
            <a:pPr eaLnBrk="1" hangingPunct="1">
              <a:lnSpc>
                <a:spcPct val="90000"/>
              </a:lnSpc>
            </a:pPr>
            <a:endParaRPr lang="ru-RU" altLang="en-US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837" name="Group 117">
            <a:extLst>
              <a:ext uri="{FF2B5EF4-FFF2-40B4-BE49-F238E27FC236}">
                <a16:creationId xmlns="" xmlns:a16="http://schemas.microsoft.com/office/drawing/2014/main" id="{B0DE6D9D-56F0-4824-9B9E-B0FF0BE66C99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468313" y="136525"/>
          <a:ext cx="8675687" cy="6765925"/>
        </p:xfrm>
        <a:graphic>
          <a:graphicData uri="http://schemas.openxmlformats.org/drawingml/2006/table">
            <a:tbl>
              <a:tblPr/>
              <a:tblGrid>
                <a:gridCol w="28924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7832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СИЛА ТОКА</a:t>
                      </a:r>
                      <a:endParaRPr kumimoji="0" lang="ru-RU" sz="2400" b="1" i="0" u="sng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ДЕЙСТВИЕ ТОКА</a:t>
                      </a:r>
                      <a:endParaRPr kumimoji="0" lang="ru-RU" sz="2400" b="1" i="0" u="sng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7939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0-0,5мА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56925A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7780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0,5-2мА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Потери чувствительности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7780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2-10мА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Боль, мышечные сокращения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2288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10-20мА</a:t>
                      </a: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Растущее воздействие на мышцы, некоторое повреждение                   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793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20-100мА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Дыхательный паралич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2587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100мА-3А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Желудочковые фибрилляции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(необходима немедленная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Реанимация)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778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Более 3А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Остановка сердца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80080C4-FA16-409C-A65A-96412EF2B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28586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2800" dirty="0">
                <a:solidFill>
                  <a:srgbClr val="FF0000"/>
                </a:solidFill>
              </a:rPr>
              <a:t>Действие электрического тока на организм человека </a:t>
            </a:r>
            <a:br>
              <a:rPr lang="ru-RU" sz="2800" dirty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6387" name="Содержимое 2">
            <a:extLst>
              <a:ext uri="{FF2B5EF4-FFF2-40B4-BE49-F238E27FC236}">
                <a16:creationId xmlns="" xmlns:a16="http://schemas.microsoft.com/office/drawing/2014/main" id="{A5C746A2-DAD9-4A20-B76E-FA4D8C8BF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71563"/>
            <a:ext cx="8229600" cy="5786437"/>
          </a:xfrm>
          <a:solidFill>
            <a:srgbClr val="00B050"/>
          </a:solidFill>
        </p:spPr>
        <p:txBody>
          <a:bodyPr/>
          <a:lstStyle/>
          <a:p>
            <a:pPr eaLnBrk="1" hangingPunct="1"/>
            <a:r>
              <a:rPr lang="ru-RU" altLang="en-US" sz="2000"/>
              <a:t>Электрический ток, действуя на организм человека, может привести к различным поражениям: электрическому удару, ожогу, металлизации кожи, электрическому знаку, механическому повреждению, электроофтальмии.</a:t>
            </a:r>
          </a:p>
          <a:p>
            <a:pPr eaLnBrk="1" hangingPunct="1"/>
            <a:r>
              <a:rPr lang="ru-RU" altLang="en-US" sz="2000"/>
              <a:t>Электрический удар ведет к возбуждению живых тканей; В зависимости от патологических процессов, вызываемых поражением электротоком, принята следующая классификация тяжести электротравм при электрическом ударе:</a:t>
            </a:r>
          </a:p>
          <a:p>
            <a:pPr eaLnBrk="1" hangingPunct="1"/>
            <a:r>
              <a:rPr lang="ru-RU" altLang="en-US" sz="2000"/>
              <a:t>• электротравма I степени — судорожное сокращение мышц без потери сознания;</a:t>
            </a:r>
          </a:p>
          <a:p>
            <a:pPr eaLnBrk="1" hangingPunct="1"/>
            <a:r>
              <a:rPr lang="ru-RU" altLang="en-US" sz="2000"/>
              <a:t>• электротравма II степени — судорожное сокращение мышц с потерей сознания;</a:t>
            </a:r>
          </a:p>
          <a:p>
            <a:pPr eaLnBrk="1" hangingPunct="1"/>
            <a:r>
              <a:rPr lang="ru-RU" altLang="en-US" sz="2000"/>
              <a:t>• электротравма III степени — потеря сознания и нарушение функций сердечной деятельности или дыхания (не исключено и то и другое);</a:t>
            </a:r>
          </a:p>
          <a:p>
            <a:pPr eaLnBrk="1" hangingPunct="1"/>
            <a:r>
              <a:rPr lang="ru-RU" altLang="en-US" sz="2000"/>
              <a:t>• электротравма IV степени — клиническая смерть.</a:t>
            </a:r>
          </a:p>
          <a:p>
            <a:pPr eaLnBrk="1" hangingPunct="1"/>
            <a:endParaRPr lang="ru-RU" altLang="en-US" sz="2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Documents and Settings\гость 1\Мои документы\549872705.jpg">
            <a:extLst>
              <a:ext uri="{FF2B5EF4-FFF2-40B4-BE49-F238E27FC236}">
                <a16:creationId xmlns="" xmlns:a16="http://schemas.microsoft.com/office/drawing/2014/main" id="{ADD57F24-E64A-4870-8F19-10BF8E184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214313"/>
            <a:ext cx="8358188" cy="650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Documents and Settings\гость 1\Мои документы\p70_yeltravma.jpg">
            <a:extLst>
              <a:ext uri="{FF2B5EF4-FFF2-40B4-BE49-F238E27FC236}">
                <a16:creationId xmlns="" xmlns:a16="http://schemas.microsoft.com/office/drawing/2014/main" id="{4D7B47F7-0EFB-486A-8C3B-D18530DF3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285750"/>
            <a:ext cx="7929563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Documents and Settings\гость 1\Мои документы\45302_20080901163831.jpg">
            <a:extLst>
              <a:ext uri="{FF2B5EF4-FFF2-40B4-BE49-F238E27FC236}">
                <a16:creationId xmlns="" xmlns:a16="http://schemas.microsoft.com/office/drawing/2014/main" id="{7E427839-326B-40D4-AED5-4CF53D7C7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0"/>
            <a:ext cx="8001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>
            <a:extLst>
              <a:ext uri="{FF2B5EF4-FFF2-40B4-BE49-F238E27FC236}">
                <a16:creationId xmlns="" xmlns:a16="http://schemas.microsoft.com/office/drawing/2014/main" id="{39C2D649-974D-4AB9-AE15-1F0228846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179388"/>
            <a:ext cx="8572500" cy="6678612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en-US" sz="24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одновременно с указанными выше мерами лица, не участвующие в оказании помощи пострадавшему, должны немедленно:</a:t>
            </a:r>
          </a:p>
          <a:p>
            <a:r>
              <a:rPr lang="ru-RU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вызвать врача медсанчасти или скорую помощь;</a:t>
            </a:r>
          </a:p>
          <a:p>
            <a:r>
              <a:rPr lang="ru-RU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• удалить с места оказания помощи посторонних;</a:t>
            </a:r>
          </a:p>
          <a:p>
            <a:r>
              <a:rPr lang="ru-RU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• создать максимальное освещение, а также приток свежеro воздуха.</a:t>
            </a:r>
          </a:p>
          <a:p>
            <a:r>
              <a:rPr lang="ru-RU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случае, если пострадавший после поражения током все еще прикасается к токоведущим частям и</a:t>
            </a:r>
            <a:r>
              <a:rPr lang="ru-RU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напряжение быстро отключить нельзя</a:t>
            </a:r>
            <a:r>
              <a:rPr lang="ru-RU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пострадавшего отделяют от источника тока следующими способами:</a:t>
            </a:r>
          </a:p>
          <a:p>
            <a:endParaRPr lang="ru-RU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3" name="Рисунок 7" descr="http://www.energosell.ru/docs/picture/clip_image009.jpg">
            <a:extLst>
              <a:ext uri="{FF2B5EF4-FFF2-40B4-BE49-F238E27FC236}">
                <a16:creationId xmlns="" xmlns:a16="http://schemas.microsoft.com/office/drawing/2014/main" id="{7384DAF9-70E3-4ADF-9474-2D25A759B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286125"/>
            <a:ext cx="3548062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Рисунок 8" descr="http://www.energosell.ru/docs/picture/clip_image010.jpg">
            <a:extLst>
              <a:ext uri="{FF2B5EF4-FFF2-40B4-BE49-F238E27FC236}">
                <a16:creationId xmlns="" xmlns:a16="http://schemas.microsoft.com/office/drawing/2014/main" id="{2216DDD9-F8A6-4BDA-96C6-58168F182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3357563"/>
            <a:ext cx="3643313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Содержимое 3" descr="1111.jpg">
            <a:extLst>
              <a:ext uri="{FF2B5EF4-FFF2-40B4-BE49-F238E27FC236}">
                <a16:creationId xmlns="" xmlns:a16="http://schemas.microsoft.com/office/drawing/2014/main" id="{2D62BB02-8DCD-4064-B585-53A997CCF9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2875" y="285750"/>
            <a:ext cx="4141788" cy="6221413"/>
          </a:xfrm>
        </p:spPr>
      </p:pic>
      <p:pic>
        <p:nvPicPr>
          <p:cNvPr id="21507" name="Picture 2">
            <a:extLst>
              <a:ext uri="{FF2B5EF4-FFF2-40B4-BE49-F238E27FC236}">
                <a16:creationId xmlns="" xmlns:a16="http://schemas.microsoft.com/office/drawing/2014/main" id="{D24ED9A0-D77F-484A-B91B-7563F842B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4313"/>
            <a:ext cx="4213225" cy="626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>
            <a:extLst>
              <a:ext uri="{FF2B5EF4-FFF2-40B4-BE49-F238E27FC236}">
                <a16:creationId xmlns="" xmlns:a16="http://schemas.microsoft.com/office/drawing/2014/main" id="{F27B429B-0FE1-412C-9BFD-F2E52F159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142875"/>
            <a:ext cx="8786813" cy="66167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en-US" sz="2400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первой медицинской помощи пострадавшему</a:t>
            </a:r>
            <a:r>
              <a:rPr lang="ru-RU" altLang="en-US" sz="2400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altLang="en-US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Опасность поражения электрическом током заключается в нарушении деятельности дыхательныорганов и сердечно-сосудистой системы.</a:t>
            </a:r>
          </a:p>
          <a:p>
            <a:endParaRPr lang="ru-RU" altLang="en-US" sz="16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en-US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всего необходимо, сделать следующее: уложить пострадавшего на спину на твердую поверхность; проверить, есть ли у него дыхание и пульс;</a:t>
            </a:r>
          </a:p>
          <a:p>
            <a:r>
              <a:rPr lang="ru-RU" altLang="en-US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осмотреть зрачок .(узкий или широкий). Широкий значок указывает на резкое ухудшение кровоснабжения мозга. </a:t>
            </a:r>
          </a:p>
          <a:p>
            <a:r>
              <a:rPr lang="ru-RU" altLang="en-US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этого нужно приступить к оказанию первой помощи:</a:t>
            </a:r>
          </a:p>
          <a:p>
            <a:r>
              <a:rPr lang="ru-RU" altLang="en-US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если пострадавший находится в сознании, но до этого находился в обмороке или продолжительное время под током, его нужно осторожно уложить в удобное положение, тепло укрыть, обеспечить полный покой до прибытия врача. и, не теряя бдительности, непрерывно наблюдать за дыханием и пульсом;</a:t>
            </a:r>
          </a:p>
          <a:p>
            <a:endParaRPr lang="ru-RU" altLang="en-US" sz="16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en-US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если пострадавший находится в бессознательном состоянии, но сохранились устойчивое дыхание и пульс, его нужно удобно уложить, расстегнуть ворот, пояс и одежду, обеспечить приток свежего воздуха и полный покой, давать пострадавшему нюхать нашатырный спирт и обрызгивать его водой;</a:t>
            </a:r>
          </a:p>
          <a:p>
            <a:endParaRPr lang="ru-RU" altLang="en-US" sz="16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en-US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если пострадавший плохо дышит — редко, судорожно, как бы всхлипывая,— необходимо делать искусственное дыхание и массаж сердца.</a:t>
            </a:r>
          </a:p>
          <a:p>
            <a:r>
              <a:rPr lang="ru-RU" altLang="en-US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отсутствии признаков жизни (дыхания, сердцебиения, пульса) нельзя считать пострадавшего мертвым, так как смерть часто бывает мнимой. В этом случае также надо делать искусственное дыхание и массаж сердца.</a:t>
            </a:r>
          </a:p>
          <a:p>
            <a:r>
              <a:rPr lang="ru-RU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altLang="en-US" sz="1600"/>
          </a:p>
        </p:txBody>
      </p:sp>
      <p:sp>
        <p:nvSpPr>
          <p:cNvPr id="22531" name="Rectangle 4">
            <a:extLst>
              <a:ext uri="{FF2B5EF4-FFF2-40B4-BE49-F238E27FC236}">
                <a16:creationId xmlns="" xmlns:a16="http://schemas.microsoft.com/office/drawing/2014/main" id="{37F10769-B6A7-42DF-9311-4C2D0CCCA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005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Содержимое 2">
            <a:extLst>
              <a:ext uri="{FF2B5EF4-FFF2-40B4-BE49-F238E27FC236}">
                <a16:creationId xmlns="" xmlns:a16="http://schemas.microsoft.com/office/drawing/2014/main" id="{0ED0211B-0DB0-415A-AA57-B3DD30CA9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92D050"/>
          </a:solidFill>
        </p:spPr>
        <p:txBody>
          <a:bodyPr/>
          <a:lstStyle/>
          <a:p>
            <a:pPr eaLnBrk="1" hangingPunct="1"/>
            <a:endParaRPr lang="ru-RU" altLang="en-US" sz="2000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ru-RU" altLang="en-US" sz="2000"/>
              <a:t>      </a:t>
            </a:r>
            <a:r>
              <a:rPr lang="ru-RU" altLang="en-US">
                <a:solidFill>
                  <a:srgbClr val="002060"/>
                </a:solidFill>
                <a:cs typeface="Times New Roman" panose="02020603050405020304" pitchFamily="18" charset="0"/>
              </a:rPr>
              <a:t>В повседневной жизни, в уютной домашней обстановке мы, порой, забываем, что электричество из надежного друга может легко превратиться в смертельного врага, особенно если мы не следуем правилам электробезопасности. Важнейшим условием обеспечения электробезопасности  граждан является исправность  состояния изоляции бытовых электросетей и электроприемников.</a:t>
            </a:r>
            <a:br>
              <a:rPr lang="ru-RU" altLang="en-US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altLang="en-US">
                <a:solidFill>
                  <a:srgbClr val="002060"/>
                </a:solidFill>
                <a:cs typeface="Times New Roman" panose="02020603050405020304" pitchFamily="18" charset="0"/>
              </a:rPr>
              <a:t> Поскольку в настоящее время быт немыслим без электричества, население должно знать об опасности электрического тока при неосторожном или небрежном обращении с ним.</a:t>
            </a:r>
          </a:p>
          <a:p>
            <a:pPr eaLnBrk="1" hangingPunct="1"/>
            <a:endParaRPr lang="ru-RU" altLang="en-US" sz="20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Содержимое 2">
            <a:extLst>
              <a:ext uri="{FF2B5EF4-FFF2-40B4-BE49-F238E27FC236}">
                <a16:creationId xmlns="" xmlns:a16="http://schemas.microsoft.com/office/drawing/2014/main" id="{48D22095-0DFA-4280-AB6A-516B5CC3B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875" y="571500"/>
            <a:ext cx="8786813" cy="5929313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endParaRPr lang="ru-RU" altLang="en-US" sz="4000" b="1" u="sng" dirty="0">
              <a:latin typeface="Verdana" panose="020B060403050404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en-US" sz="4000" b="1" u="sng" dirty="0">
                <a:solidFill>
                  <a:srgbClr val="FF0000"/>
                </a:solidFill>
                <a:latin typeface="Verdana" panose="020B0604030504040204" pitchFamily="34" charset="0"/>
              </a:rPr>
              <a:t>Не  забывайте !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en-US" sz="4000" b="1" u="sng" dirty="0">
              <a:solidFill>
                <a:srgbClr val="FF0000"/>
              </a:solidFill>
              <a:latin typeface="Verdana" panose="020B060403050404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en-US" sz="4000" dirty="0">
                <a:latin typeface="Verdana" panose="020B0604030504040204" pitchFamily="34" charset="0"/>
              </a:rPr>
              <a:t>Соблюдать элементарные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en-US" sz="4000" dirty="0">
                <a:latin typeface="Verdana" panose="020B0604030504040204" pitchFamily="34" charset="0"/>
              </a:rPr>
              <a:t>правила электробезопасности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en-US" sz="4000" dirty="0">
                <a:latin typeface="Verdana" panose="020B0604030504040204" pitchFamily="34" charset="0"/>
              </a:rPr>
              <a:t> в быту и на работе.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en-US" sz="4000" dirty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Содержимое 2">
            <a:extLst>
              <a:ext uri="{FF2B5EF4-FFF2-40B4-BE49-F238E27FC236}">
                <a16:creationId xmlns="" xmlns:a16="http://schemas.microsoft.com/office/drawing/2014/main" id="{63A3024E-C8BE-4315-8849-E7BA75BBC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00B050"/>
          </a:solidFill>
        </p:spPr>
        <p:txBody>
          <a:bodyPr/>
          <a:lstStyle/>
          <a:p>
            <a:pPr algn="ctr" eaLnBrk="1" hangingPunct="1">
              <a:buFont typeface="Wingdings 2" panose="05020102010507070707" pitchFamily="18" charset="2"/>
              <a:buNone/>
            </a:pPr>
            <a:r>
              <a:rPr lang="ru-RU" altLang="en-US" b="1" u="sng">
                <a:solidFill>
                  <a:srgbClr val="FF0000"/>
                </a:solidFill>
                <a:cs typeface="Times New Roman" panose="02020603050405020304" pitchFamily="18" charset="0"/>
              </a:rPr>
              <a:t>Электропроводка </a:t>
            </a:r>
          </a:p>
          <a:p>
            <a:pPr algn="ctr" eaLnBrk="1" hangingPunct="1">
              <a:buFont typeface="Wingdings 2" panose="05020102010507070707" pitchFamily="18" charset="2"/>
              <a:buNone/>
            </a:pPr>
            <a:endParaRPr lang="ru-RU" altLang="en-US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en-US" sz="2400">
                <a:solidFill>
                  <a:srgbClr val="002060"/>
                </a:solidFill>
                <a:cs typeface="Times New Roman" panose="02020603050405020304" pitchFamily="18" charset="0"/>
              </a:rPr>
              <a:t>При повреждении изоляции проводов и возникновении коротких замыканий не разрешается:</a:t>
            </a:r>
          </a:p>
          <a:p>
            <a:pPr eaLnBrk="1" hangingPunct="1"/>
            <a:r>
              <a:rPr lang="ru-RU" altLang="en-US" sz="2400">
                <a:solidFill>
                  <a:srgbClr val="002060"/>
                </a:solidFill>
                <a:cs typeface="Times New Roman" panose="02020603050405020304" pitchFamily="18" charset="0"/>
              </a:rPr>
              <a:t>закрашивать и белить шнуры и провода;</a:t>
            </a:r>
          </a:p>
          <a:p>
            <a:pPr eaLnBrk="1" hangingPunct="1"/>
            <a:r>
              <a:rPr lang="ru-RU" altLang="en-US" sz="2400">
                <a:solidFill>
                  <a:srgbClr val="002060"/>
                </a:solidFill>
                <a:cs typeface="Times New Roman" panose="02020603050405020304" pitchFamily="18" charset="0"/>
              </a:rPr>
              <a:t>вешать что-либо на провода;</a:t>
            </a:r>
          </a:p>
          <a:p>
            <a:pPr eaLnBrk="1" hangingPunct="1"/>
            <a:r>
              <a:rPr lang="ru-RU" altLang="en-US" sz="2400">
                <a:solidFill>
                  <a:srgbClr val="002060"/>
                </a:solidFill>
                <a:cs typeface="Times New Roman" panose="02020603050405020304" pitchFamily="18" charset="0"/>
              </a:rPr>
              <a:t>закладывать провода и шнуры за газовые и водопроводные трубы, за батареи отопительной системы;</a:t>
            </a:r>
          </a:p>
          <a:p>
            <a:pPr eaLnBrk="1" hangingPunct="1"/>
            <a:r>
              <a:rPr lang="ru-RU" altLang="en-US" sz="2400">
                <a:solidFill>
                  <a:srgbClr val="002060"/>
                </a:solidFill>
                <a:cs typeface="Times New Roman" panose="02020603050405020304" pitchFamily="18" charset="0"/>
              </a:rPr>
              <a:t>допускать соприкосновения электрических проводов с телефонными и радиотрансляционными проводами, радио- и телеантеннами, ветками деревьев и кровлями строений;</a:t>
            </a:r>
          </a:p>
          <a:p>
            <a:pPr eaLnBrk="1" hangingPunct="1"/>
            <a:r>
              <a:rPr lang="ru-RU" altLang="en-US" sz="2400">
                <a:solidFill>
                  <a:srgbClr val="002060"/>
                </a:solidFill>
                <a:cs typeface="Times New Roman" panose="02020603050405020304" pitchFamily="18" charset="0"/>
              </a:rPr>
              <a:t>заклеивать открытую электропроводку бумагой, обоями, закреплять провода гвоздями.</a:t>
            </a:r>
          </a:p>
          <a:p>
            <a:pPr eaLnBrk="1" hangingPunct="1"/>
            <a:endParaRPr lang="ru-RU" altLang="en-US" sz="240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1" descr="http://www.energosell.ru/docs/picture/clip_image001.jpg">
            <a:extLst>
              <a:ext uri="{FF2B5EF4-FFF2-40B4-BE49-F238E27FC236}">
                <a16:creationId xmlns="" xmlns:a16="http://schemas.microsoft.com/office/drawing/2014/main" id="{FF3B238D-4522-4132-8430-FF05B576A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214313"/>
            <a:ext cx="3762375" cy="312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Рисунок 2" descr="http://www.energosell.ru/docs/picture/clip_image002.jpg">
            <a:extLst>
              <a:ext uri="{FF2B5EF4-FFF2-40B4-BE49-F238E27FC236}">
                <a16:creationId xmlns="" xmlns:a16="http://schemas.microsoft.com/office/drawing/2014/main" id="{132B259B-DDB2-4D84-9828-E097B6B41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214313"/>
            <a:ext cx="37147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Рисунок 3" descr="http://www.energosell.ru/docs/picture/clip_image003.jpg">
            <a:extLst>
              <a:ext uri="{FF2B5EF4-FFF2-40B4-BE49-F238E27FC236}">
                <a16:creationId xmlns="" xmlns:a16="http://schemas.microsoft.com/office/drawing/2014/main" id="{31A6E2E6-F74F-4D84-945B-95E467EDA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3500438"/>
            <a:ext cx="3786187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Рисунок 4" descr="http://www.energosell.ru/docs/picture/clip_image004.jpg">
            <a:extLst>
              <a:ext uri="{FF2B5EF4-FFF2-40B4-BE49-F238E27FC236}">
                <a16:creationId xmlns="" xmlns:a16="http://schemas.microsoft.com/office/drawing/2014/main" id="{3EB5317E-8563-4F16-A541-238DC1613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3500438"/>
            <a:ext cx="37147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elk4">
            <a:extLst>
              <a:ext uri="{FF2B5EF4-FFF2-40B4-BE49-F238E27FC236}">
                <a16:creationId xmlns="" xmlns:a16="http://schemas.microsoft.com/office/drawing/2014/main" id="{5A65207A-B6B6-478A-81E9-FA61FA221E4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32000" y="2049463"/>
            <a:ext cx="5080000" cy="3810000"/>
          </a:xfrm>
        </p:spPr>
      </p:pic>
      <p:pic>
        <p:nvPicPr>
          <p:cNvPr id="8195" name="Picture 8" descr="l17">
            <a:extLst>
              <a:ext uri="{FF2B5EF4-FFF2-40B4-BE49-F238E27FC236}">
                <a16:creationId xmlns="" xmlns:a16="http://schemas.microsoft.com/office/drawing/2014/main" id="{78371FB8-CBE8-44E6-8E2A-08313002197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413" y="4286250"/>
            <a:ext cx="2160587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Box 7">
            <a:extLst>
              <a:ext uri="{FF2B5EF4-FFF2-40B4-BE49-F238E27FC236}">
                <a16:creationId xmlns="" xmlns:a16="http://schemas.microsoft.com/office/drawing/2014/main" id="{87D95DF0-B113-460F-9F3C-E258538E6B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715000"/>
            <a:ext cx="61198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Лампы накаливания</a:t>
            </a:r>
          </a:p>
        </p:txBody>
      </p:sp>
      <p:pic>
        <p:nvPicPr>
          <p:cNvPr id="8197" name="Picture 2">
            <a:extLst>
              <a:ext uri="{FF2B5EF4-FFF2-40B4-BE49-F238E27FC236}">
                <a16:creationId xmlns="" xmlns:a16="http://schemas.microsoft.com/office/drawing/2014/main" id="{96C73510-2300-4DE4-A805-84B298C8C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714500"/>
            <a:ext cx="1651000" cy="274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Box 5">
            <a:extLst>
              <a:ext uri="{FF2B5EF4-FFF2-40B4-BE49-F238E27FC236}">
                <a16:creationId xmlns="" xmlns:a16="http://schemas.microsoft.com/office/drawing/2014/main" id="{ED5FD9E9-FEEE-4B10-8DEC-44DD24C93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1625" y="571500"/>
            <a:ext cx="6954838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Бытовые электроприборы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Picture 4" descr="Электрочайник бытовой">
            <a:extLst>
              <a:ext uri="{FF2B5EF4-FFF2-40B4-BE49-F238E27FC236}">
                <a16:creationId xmlns="" xmlns:a16="http://schemas.microsoft.com/office/drawing/2014/main" id="{586379A3-4163-4983-B7A4-CE45B2D00B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500063"/>
            <a:ext cx="3203575" cy="271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4" name="Picture 6" descr="Фен с электродвигателем">
            <a:extLst>
              <a:ext uri="{FF2B5EF4-FFF2-40B4-BE49-F238E27FC236}">
                <a16:creationId xmlns="" xmlns:a16="http://schemas.microsoft.com/office/drawing/2014/main" id="{BD70B105-9957-4BE6-8EBF-069B18E3CA8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86375" y="428625"/>
            <a:ext cx="3563938" cy="2851150"/>
          </a:xfrm>
        </p:spPr>
      </p:pic>
      <p:sp>
        <p:nvSpPr>
          <p:cNvPr id="53256" name="Line 8">
            <a:extLst>
              <a:ext uri="{FF2B5EF4-FFF2-40B4-BE49-F238E27FC236}">
                <a16:creationId xmlns="" xmlns:a16="http://schemas.microsoft.com/office/drawing/2014/main" id="{AAE0BE5E-48DA-4AED-9A1D-BCEA81EC48A3}"/>
              </a:ext>
            </a:extLst>
          </p:cNvPr>
          <p:cNvSpPr>
            <a:spLocks noChangeShapeType="1"/>
          </p:cNvSpPr>
          <p:nvPr/>
        </p:nvSpPr>
        <p:spPr bwMode="auto">
          <a:xfrm>
            <a:off x="1357313" y="3286125"/>
            <a:ext cx="857250" cy="100012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57" name="Line 9">
            <a:extLst>
              <a:ext uri="{FF2B5EF4-FFF2-40B4-BE49-F238E27FC236}">
                <a16:creationId xmlns="" xmlns:a16="http://schemas.microsoft.com/office/drawing/2014/main" id="{250C12EA-0D66-4557-ABAC-241F56BB864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143625" y="3286125"/>
            <a:ext cx="928688" cy="100012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59" name="Text Box 11">
            <a:extLst>
              <a:ext uri="{FF2B5EF4-FFF2-40B4-BE49-F238E27FC236}">
                <a16:creationId xmlns="" xmlns:a16="http://schemas.microsoft.com/office/drawing/2014/main" id="{6A3047C6-7463-4C3B-A32B-8C47BFBF13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214813"/>
            <a:ext cx="88201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Бытовые электронагревательные    приборы</a:t>
            </a:r>
          </a:p>
          <a:p>
            <a:pPr eaLnBrk="1" hangingPunct="1"/>
            <a:endParaRPr lang="ru-RU" altLang="en-US" sz="440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532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532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Содержимое 3" descr="55538.jpg">
            <a:extLst>
              <a:ext uri="{FF2B5EF4-FFF2-40B4-BE49-F238E27FC236}">
                <a16:creationId xmlns="" xmlns:a16="http://schemas.microsoft.com/office/drawing/2014/main" id="{61411142-CE88-4A4B-BAEE-F6C0ABB74B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00" y="3929063"/>
            <a:ext cx="2952750" cy="2212975"/>
          </a:xfrm>
        </p:spPr>
      </p:pic>
      <p:pic>
        <p:nvPicPr>
          <p:cNvPr id="10243" name="Picture 2" descr="C:\Documents and Settings\Людмила\Рабочий стол\электроприб\1272711984.jpg">
            <a:extLst>
              <a:ext uri="{FF2B5EF4-FFF2-40B4-BE49-F238E27FC236}">
                <a16:creationId xmlns="" xmlns:a16="http://schemas.microsoft.com/office/drawing/2014/main" id="{BA75C199-8153-4217-8BF9-83687E5CE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929063"/>
            <a:ext cx="3197225" cy="217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3">
            <a:extLst>
              <a:ext uri="{FF2B5EF4-FFF2-40B4-BE49-F238E27FC236}">
                <a16:creationId xmlns="" xmlns:a16="http://schemas.microsoft.com/office/drawing/2014/main" id="{B4567EE6-BA70-4C58-B754-218CDA85E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857250"/>
            <a:ext cx="2735262" cy="211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4">
            <a:extLst>
              <a:ext uri="{FF2B5EF4-FFF2-40B4-BE49-F238E27FC236}">
                <a16:creationId xmlns="" xmlns:a16="http://schemas.microsoft.com/office/drawing/2014/main" id="{D7698343-24B2-4BDF-8FB4-531B22E54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785813"/>
            <a:ext cx="3095625" cy="232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="" xmlns:a16="http://schemas.microsoft.com/office/drawing/2014/main" id="{9F37476F-A597-4045-89AB-B450AC7BF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596" y="-285776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Виды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электрозашитных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устройств</a:t>
            </a:r>
          </a:p>
        </p:txBody>
      </p:sp>
      <p:pic>
        <p:nvPicPr>
          <p:cNvPr id="4" name="Содержимое 3" descr="6ae03f56-a00c-47e4-afb7-42c16e01fb19.jpg">
            <a:extLst>
              <a:ext uri="{FF2B5EF4-FFF2-40B4-BE49-F238E27FC236}">
                <a16:creationId xmlns="" xmlns:a16="http://schemas.microsoft.com/office/drawing/2014/main" id="{247C7C4F-DF51-4A13-942D-A7E4653DBE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00" y="928688"/>
            <a:ext cx="3286125" cy="2808287"/>
          </a:xfrm>
        </p:spPr>
      </p:pic>
      <p:pic>
        <p:nvPicPr>
          <p:cNvPr id="1027" name="Picture 3" descr="C:\Documents and Settings\Людмила\Рабочий стол\3226_4784_par10_jpg.jpg">
            <a:extLst>
              <a:ext uri="{FF2B5EF4-FFF2-40B4-BE49-F238E27FC236}">
                <a16:creationId xmlns="" xmlns:a16="http://schemas.microsoft.com/office/drawing/2014/main" id="{D74D937D-F741-4C4C-AFC6-725CF0BAF7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3911600"/>
            <a:ext cx="3214687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7" descr="C:\Documents and Settings\гость 1\Мои документы\11db18f4c62f3bbe9ab561b0e03dc686.jpg">
            <a:extLst>
              <a:ext uri="{FF2B5EF4-FFF2-40B4-BE49-F238E27FC236}">
                <a16:creationId xmlns="" xmlns:a16="http://schemas.microsoft.com/office/drawing/2014/main" id="{64C06BEF-6208-4201-8EC2-61E910A15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928688"/>
            <a:ext cx="319087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8" descr="C:\Documents and Settings\гость 1\Мои документы\uzo1.jpg">
            <a:extLst>
              <a:ext uri="{FF2B5EF4-FFF2-40B4-BE49-F238E27FC236}">
                <a16:creationId xmlns="" xmlns:a16="http://schemas.microsoft.com/office/drawing/2014/main" id="{4DDE27F4-414E-4A90-8F88-4D21999650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3786188"/>
            <a:ext cx="3214687" cy="307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48EF53-F558-4FC7-86E8-ADD5125B0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u="sng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Электробезопасность</a:t>
            </a:r>
            <a:br>
              <a:rPr lang="ru-RU" sz="4400" u="sng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400" u="sng" dirty="0"/>
          </a:p>
        </p:txBody>
      </p:sp>
      <p:sp>
        <p:nvSpPr>
          <p:cNvPr id="12291" name="Содержимое 2">
            <a:extLst>
              <a:ext uri="{FF2B5EF4-FFF2-40B4-BE49-F238E27FC236}">
                <a16:creationId xmlns="" xmlns:a16="http://schemas.microsoft.com/office/drawing/2014/main" id="{6B9CD646-006D-4411-9F85-84F61E53BC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ru-RU" altLang="en-US" sz="4800" b="1">
                <a:cs typeface="Times New Roman" panose="02020603050405020304" pitchFamily="18" charset="0"/>
              </a:rPr>
              <a:t>  Неправильно обращаясь с электроприборами, вы</a:t>
            </a:r>
            <a:br>
              <a:rPr lang="ru-RU" altLang="en-US" sz="4800" b="1">
                <a:cs typeface="Times New Roman" panose="02020603050405020304" pitchFamily="18" charset="0"/>
              </a:rPr>
            </a:br>
            <a:r>
              <a:rPr lang="ru-RU" altLang="en-US" sz="4800" b="1">
                <a:cs typeface="Times New Roman" panose="02020603050405020304" pitchFamily="18" charset="0"/>
              </a:rPr>
              <a:t>подвергаете свою жизнь</a:t>
            </a:r>
            <a:br>
              <a:rPr lang="ru-RU" altLang="en-US" sz="4800" b="1">
                <a:cs typeface="Times New Roman" panose="02020603050405020304" pitchFamily="18" charset="0"/>
              </a:rPr>
            </a:br>
            <a:r>
              <a:rPr lang="ru-RU" altLang="en-US" sz="4800" b="1">
                <a:cs typeface="Times New Roman" panose="02020603050405020304" pitchFamily="18" charset="0"/>
              </a:rPr>
              <a:t>опасности!</a:t>
            </a:r>
            <a:endParaRPr lang="ru-RU" altLang="en-US" sz="4800" b="1"/>
          </a:p>
        </p:txBody>
      </p:sp>
      <p:pic>
        <p:nvPicPr>
          <p:cNvPr id="12292" name="Picture 2">
            <a:extLst>
              <a:ext uri="{FF2B5EF4-FFF2-40B4-BE49-F238E27FC236}">
                <a16:creationId xmlns="" xmlns:a16="http://schemas.microsoft.com/office/drawing/2014/main" id="{F46B2FC0-6BF8-4054-B29F-F22A7BB0C9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89363"/>
            <a:ext cx="3578225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208</TotalTime>
  <Words>726</Words>
  <Application>Microsoft Office PowerPoint</Application>
  <PresentationFormat>Экран (4:3)</PresentationFormat>
  <Paragraphs>95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Arial</vt:lpstr>
      <vt:lpstr>Book Antiqua</vt:lpstr>
      <vt:lpstr>Calibri</vt:lpstr>
      <vt:lpstr>Lucida Sans</vt:lpstr>
      <vt:lpstr>Times New Roman</vt:lpstr>
      <vt:lpstr>Verdana</vt:lpstr>
      <vt:lpstr>Wingdings</vt:lpstr>
      <vt:lpstr>Wingdings 2</vt:lpstr>
      <vt:lpstr>Wingdings 3</vt:lpstr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Виды электрозашитных устройств</vt:lpstr>
      <vt:lpstr>Электробезопасность </vt:lpstr>
      <vt:lpstr>Презентация PowerPoint</vt:lpstr>
      <vt:lpstr>Презентация PowerPoint</vt:lpstr>
      <vt:lpstr>Презентация PowerPoint</vt:lpstr>
      <vt:lpstr>Действие электрического тока на организм человека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Ludmilka</dc:creator>
  <cp:lastModifiedBy>Краева</cp:lastModifiedBy>
  <cp:revision>36</cp:revision>
  <dcterms:created xsi:type="dcterms:W3CDTF">2010-12-06T15:37:10Z</dcterms:created>
  <dcterms:modified xsi:type="dcterms:W3CDTF">2019-12-10T10:15:35Z</dcterms:modified>
</cp:coreProperties>
</file>